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8" r:id="rId2"/>
    <p:sldId id="337" r:id="rId3"/>
    <p:sldId id="335" r:id="rId4"/>
    <p:sldId id="296" r:id="rId5"/>
    <p:sldId id="317" r:id="rId6"/>
    <p:sldId id="336" r:id="rId7"/>
    <p:sldId id="319" r:id="rId8"/>
    <p:sldId id="323" r:id="rId9"/>
    <p:sldId id="324" r:id="rId10"/>
    <p:sldId id="325" r:id="rId11"/>
    <p:sldId id="326" r:id="rId12"/>
    <p:sldId id="320" r:id="rId13"/>
    <p:sldId id="330" r:id="rId14"/>
    <p:sldId id="331" r:id="rId15"/>
    <p:sldId id="341" r:id="rId16"/>
    <p:sldId id="338" r:id="rId17"/>
    <p:sldId id="339" r:id="rId18"/>
    <p:sldId id="340" r:id="rId19"/>
    <p:sldId id="342" r:id="rId20"/>
    <p:sldId id="343" r:id="rId21"/>
    <p:sldId id="344" r:id="rId22"/>
    <p:sldId id="345" r:id="rId23"/>
    <p:sldId id="346" r:id="rId24"/>
    <p:sldId id="347"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2" autoAdjust="0"/>
    <p:restoredTop sz="93073" autoAdjust="0"/>
  </p:normalViewPr>
  <p:slideViewPr>
    <p:cSldViewPr>
      <p:cViewPr>
        <p:scale>
          <a:sx n="66" d="100"/>
          <a:sy n="66" d="100"/>
        </p:scale>
        <p:origin x="-2934" y="-1026"/>
      </p:cViewPr>
      <p:guideLst>
        <p:guide orient="horz" pos="2160"/>
        <p:guide pos="2880"/>
      </p:guideLst>
    </p:cSldViewPr>
  </p:slideViewPr>
  <p:outlineViewPr>
    <p:cViewPr>
      <p:scale>
        <a:sx n="33" d="100"/>
        <a:sy n="33" d="100"/>
      </p:scale>
      <p:origin x="0" y="412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9CB9C81-1F30-45D8-AD8A-1EAE3AF611B0}" type="datetimeFigureOut">
              <a:rPr lang="en-US" smtClean="0"/>
              <a:t>11/21/2014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179FC54-5F95-434D-A138-DB0D2389AA54}" type="slidenum">
              <a:rPr lang="en-US" smtClean="0"/>
              <a:t>‹#›</a:t>
            </a:fld>
            <a:endParaRPr lang="en-US"/>
          </a:p>
        </p:txBody>
      </p:sp>
    </p:spTree>
    <p:extLst>
      <p:ext uri="{BB962C8B-B14F-4D97-AF65-F5344CB8AC3E}">
        <p14:creationId xmlns:p14="http://schemas.microsoft.com/office/powerpoint/2010/main" val="2712625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3AB91D9-D79B-4712-8755-703AFF5DC8B0}" type="datetimeFigureOut">
              <a:rPr lang="en-US" smtClean="0"/>
              <a:t>11/21/2014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29110E5-688D-4451-A370-FEE1C705D7EF}" type="slidenum">
              <a:rPr lang="en-US" smtClean="0"/>
              <a:t>‹#›</a:t>
            </a:fld>
            <a:endParaRPr lang="en-US"/>
          </a:p>
        </p:txBody>
      </p:sp>
    </p:spTree>
    <p:extLst>
      <p:ext uri="{BB962C8B-B14F-4D97-AF65-F5344CB8AC3E}">
        <p14:creationId xmlns:p14="http://schemas.microsoft.com/office/powerpoint/2010/main" val="1658528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baseline="0" dirty="0" smtClean="0">
              <a:solidFill>
                <a:schemeClr val="tx1"/>
              </a:solidFill>
            </a:endParaRPr>
          </a:p>
        </p:txBody>
      </p:sp>
      <p:sp>
        <p:nvSpPr>
          <p:cNvPr id="4" name="Slide Number Placeholder 3"/>
          <p:cNvSpPr>
            <a:spLocks noGrp="1"/>
          </p:cNvSpPr>
          <p:nvPr>
            <p:ph type="sldNum" sz="quarter" idx="10"/>
          </p:nvPr>
        </p:nvSpPr>
        <p:spPr/>
        <p:txBody>
          <a:bodyPr/>
          <a:lstStyle/>
          <a:p>
            <a:fld id="{59D68954-AB8A-4852-A3F5-251ABCDFF06D}" type="slidenum">
              <a:rPr lang="en-US" smtClean="0"/>
              <a:t>5</a:t>
            </a:fld>
            <a:endParaRPr lang="en-US"/>
          </a:p>
        </p:txBody>
      </p:sp>
    </p:spTree>
    <p:extLst>
      <p:ext uri="{BB962C8B-B14F-4D97-AF65-F5344CB8AC3E}">
        <p14:creationId xmlns:p14="http://schemas.microsoft.com/office/powerpoint/2010/main" val="1551403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9D68954-AB8A-4852-A3F5-251ABCDFF06D}" type="slidenum">
              <a:rPr lang="en-US" smtClean="0"/>
              <a:t>15</a:t>
            </a:fld>
            <a:endParaRPr lang="en-US"/>
          </a:p>
        </p:txBody>
      </p:sp>
    </p:spTree>
    <p:extLst>
      <p:ext uri="{BB962C8B-B14F-4D97-AF65-F5344CB8AC3E}">
        <p14:creationId xmlns:p14="http://schemas.microsoft.com/office/powerpoint/2010/main" val="1728447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baseline="0" dirty="0" smtClean="0">
              <a:solidFill>
                <a:schemeClr val="tx1"/>
              </a:solidFill>
            </a:endParaRPr>
          </a:p>
        </p:txBody>
      </p:sp>
      <p:sp>
        <p:nvSpPr>
          <p:cNvPr id="4" name="Slide Number Placeholder 3"/>
          <p:cNvSpPr>
            <a:spLocks noGrp="1"/>
          </p:cNvSpPr>
          <p:nvPr>
            <p:ph type="sldNum" sz="quarter" idx="10"/>
          </p:nvPr>
        </p:nvSpPr>
        <p:spPr/>
        <p:txBody>
          <a:bodyPr/>
          <a:lstStyle/>
          <a:p>
            <a:fld id="{59D68954-AB8A-4852-A3F5-251ABCDFF06D}" type="slidenum">
              <a:rPr lang="en-US" smtClean="0"/>
              <a:t>16</a:t>
            </a:fld>
            <a:endParaRPr lang="en-US"/>
          </a:p>
        </p:txBody>
      </p:sp>
    </p:spTree>
    <p:extLst>
      <p:ext uri="{BB962C8B-B14F-4D97-AF65-F5344CB8AC3E}">
        <p14:creationId xmlns:p14="http://schemas.microsoft.com/office/powerpoint/2010/main" val="1551403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9D68954-AB8A-4852-A3F5-251ABCDFF06D}" type="slidenum">
              <a:rPr lang="en-US" smtClean="0"/>
              <a:t>24</a:t>
            </a:fld>
            <a:endParaRPr lang="en-US"/>
          </a:p>
        </p:txBody>
      </p:sp>
    </p:spTree>
    <p:extLst>
      <p:ext uri="{BB962C8B-B14F-4D97-AF65-F5344CB8AC3E}">
        <p14:creationId xmlns:p14="http://schemas.microsoft.com/office/powerpoint/2010/main" val="1728447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b="0" baseline="0" dirty="0" smtClean="0">
              <a:solidFill>
                <a:schemeClr val="tx1"/>
              </a:solidFill>
            </a:endParaRPr>
          </a:p>
        </p:txBody>
      </p:sp>
      <p:sp>
        <p:nvSpPr>
          <p:cNvPr id="4" name="Slide Number Placeholder 3"/>
          <p:cNvSpPr>
            <a:spLocks noGrp="1"/>
          </p:cNvSpPr>
          <p:nvPr>
            <p:ph type="sldNum" sz="quarter" idx="10"/>
          </p:nvPr>
        </p:nvSpPr>
        <p:spPr/>
        <p:txBody>
          <a:bodyPr/>
          <a:lstStyle/>
          <a:p>
            <a:fld id="{59D68954-AB8A-4852-A3F5-251ABCDFF06D}" type="slidenum">
              <a:rPr lang="en-US" smtClean="0"/>
              <a:t>7</a:t>
            </a:fld>
            <a:endParaRPr lang="en-US"/>
          </a:p>
        </p:txBody>
      </p:sp>
    </p:spTree>
    <p:extLst>
      <p:ext uri="{BB962C8B-B14F-4D97-AF65-F5344CB8AC3E}">
        <p14:creationId xmlns:p14="http://schemas.microsoft.com/office/powerpoint/2010/main" val="1551403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9D68954-AB8A-4852-A3F5-251ABCDFF06D}" type="slidenum">
              <a:rPr lang="en-US" smtClean="0"/>
              <a:t>8</a:t>
            </a:fld>
            <a:endParaRPr lang="en-US"/>
          </a:p>
        </p:txBody>
      </p:sp>
    </p:spTree>
    <p:extLst>
      <p:ext uri="{BB962C8B-B14F-4D97-AF65-F5344CB8AC3E}">
        <p14:creationId xmlns:p14="http://schemas.microsoft.com/office/powerpoint/2010/main" val="2662146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59D68954-AB8A-4852-A3F5-251ABCDFF06D}" type="slidenum">
              <a:rPr lang="en-US" smtClean="0"/>
              <a:t>9</a:t>
            </a:fld>
            <a:endParaRPr lang="en-US"/>
          </a:p>
        </p:txBody>
      </p:sp>
    </p:spTree>
    <p:extLst>
      <p:ext uri="{BB962C8B-B14F-4D97-AF65-F5344CB8AC3E}">
        <p14:creationId xmlns:p14="http://schemas.microsoft.com/office/powerpoint/2010/main" val="2182935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D68954-AB8A-4852-A3F5-251ABCDFF06D}" type="slidenum">
              <a:rPr lang="en-US" smtClean="0"/>
              <a:t>10</a:t>
            </a:fld>
            <a:endParaRPr lang="en-US"/>
          </a:p>
        </p:txBody>
      </p:sp>
    </p:spTree>
    <p:extLst>
      <p:ext uri="{BB962C8B-B14F-4D97-AF65-F5344CB8AC3E}">
        <p14:creationId xmlns:p14="http://schemas.microsoft.com/office/powerpoint/2010/main" val="2639118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1200"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I think</a:t>
            </a:r>
            <a:r>
              <a:rPr lang="en-US" baseline="0" dirty="0" smtClean="0"/>
              <a:t> we need a total participation rate for this slide and include which activities we were measuring.  If this is goal one (stated on the first slide titled: Expectations Moving Forward) then we need to include a total participation rate.  If our goal is to increase the total participation rate by 30% this school year at the middle school level, then what will that participation rate be?  How was this goal created and what is it based on?  Was it a collaborative goal based on an increase in activities and opportunities for students, as a result of activity buses and snacks being offered?  </a:t>
            </a:r>
            <a:endParaRPr lang="en-US" dirty="0"/>
          </a:p>
        </p:txBody>
      </p:sp>
      <p:sp>
        <p:nvSpPr>
          <p:cNvPr id="4" name="Slide Number Placeholder 3"/>
          <p:cNvSpPr>
            <a:spLocks noGrp="1"/>
          </p:cNvSpPr>
          <p:nvPr>
            <p:ph type="sldNum" sz="quarter" idx="10"/>
          </p:nvPr>
        </p:nvSpPr>
        <p:spPr/>
        <p:txBody>
          <a:bodyPr/>
          <a:lstStyle/>
          <a:p>
            <a:fld id="{59D68954-AB8A-4852-A3F5-251ABCDFF06D}" type="slidenum">
              <a:rPr lang="en-US" smtClean="0"/>
              <a:t>11</a:t>
            </a:fld>
            <a:endParaRPr lang="en-US"/>
          </a:p>
        </p:txBody>
      </p:sp>
    </p:spTree>
    <p:extLst>
      <p:ext uri="{BB962C8B-B14F-4D97-AF65-F5344CB8AC3E}">
        <p14:creationId xmlns:p14="http://schemas.microsoft.com/office/powerpoint/2010/main" val="1028440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b="0" baseline="0" dirty="0" smtClean="0">
              <a:solidFill>
                <a:schemeClr val="tx1"/>
              </a:solidFill>
            </a:endParaRPr>
          </a:p>
        </p:txBody>
      </p:sp>
      <p:sp>
        <p:nvSpPr>
          <p:cNvPr id="4" name="Slide Number Placeholder 3"/>
          <p:cNvSpPr>
            <a:spLocks noGrp="1"/>
          </p:cNvSpPr>
          <p:nvPr>
            <p:ph type="sldNum" sz="quarter" idx="10"/>
          </p:nvPr>
        </p:nvSpPr>
        <p:spPr/>
        <p:txBody>
          <a:bodyPr/>
          <a:lstStyle/>
          <a:p>
            <a:fld id="{59D68954-AB8A-4852-A3F5-251ABCDFF06D}" type="slidenum">
              <a:rPr lang="en-US" smtClean="0"/>
              <a:t>12</a:t>
            </a:fld>
            <a:endParaRPr lang="en-US"/>
          </a:p>
        </p:txBody>
      </p:sp>
    </p:spTree>
    <p:extLst>
      <p:ext uri="{BB962C8B-B14F-4D97-AF65-F5344CB8AC3E}">
        <p14:creationId xmlns:p14="http://schemas.microsoft.com/office/powerpoint/2010/main" val="1551403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9D68954-AB8A-4852-A3F5-251ABCDFF06D}" type="slidenum">
              <a:rPr lang="en-US" smtClean="0"/>
              <a:t>13</a:t>
            </a:fld>
            <a:endParaRPr lang="en-US"/>
          </a:p>
        </p:txBody>
      </p:sp>
    </p:spTree>
    <p:extLst>
      <p:ext uri="{BB962C8B-B14F-4D97-AF65-F5344CB8AC3E}">
        <p14:creationId xmlns:p14="http://schemas.microsoft.com/office/powerpoint/2010/main" val="1728447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59D68954-AB8A-4852-A3F5-251ABCDFF06D}" type="slidenum">
              <a:rPr lang="en-US" smtClean="0"/>
              <a:t>14</a:t>
            </a:fld>
            <a:endParaRPr lang="en-US"/>
          </a:p>
        </p:txBody>
      </p:sp>
    </p:spTree>
    <p:extLst>
      <p:ext uri="{BB962C8B-B14F-4D97-AF65-F5344CB8AC3E}">
        <p14:creationId xmlns:p14="http://schemas.microsoft.com/office/powerpoint/2010/main" val="17284470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MPS-Background-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1014412"/>
            <a:ext cx="7772400" cy="1470025"/>
          </a:xfrm>
        </p:spPr>
        <p:txBody>
          <a:bodyPr>
            <a:noAutofit/>
          </a:bodyPr>
          <a:lstStyle>
            <a:lvl1pPr>
              <a:defRPr sz="54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552825"/>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7" descr="DMPS logo .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89395" y="5440791"/>
            <a:ext cx="1106479" cy="464722"/>
          </a:xfrm>
          <a:prstGeom prst="rect">
            <a:avLst/>
          </a:prstGeom>
        </p:spPr>
      </p:pic>
      <p:pic>
        <p:nvPicPr>
          <p:cNvPr id="9" name="Picture 8"/>
          <p:cNvPicPr>
            <a:picLocks noChangeAspect="1"/>
          </p:cNvPicPr>
          <p:nvPr userDrawn="1"/>
        </p:nvPicPr>
        <p:blipFill>
          <a:blip r:embed="rId4"/>
          <a:stretch>
            <a:fillRect/>
          </a:stretch>
        </p:blipFill>
        <p:spPr>
          <a:xfrm>
            <a:off x="3675071" y="6106830"/>
            <a:ext cx="1716827" cy="441605"/>
          </a:xfrm>
          <a:prstGeom prst="rect">
            <a:avLst/>
          </a:prstGeom>
        </p:spPr>
      </p:pic>
    </p:spTree>
    <p:extLst>
      <p:ext uri="{BB962C8B-B14F-4D97-AF65-F5344CB8AC3E}">
        <p14:creationId xmlns:p14="http://schemas.microsoft.com/office/powerpoint/2010/main" val="2907504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Table Placeholder 3"/>
          <p:cNvSpPr>
            <a:spLocks noGrp="1"/>
          </p:cNvSpPr>
          <p:nvPr>
            <p:ph type="tbl" sz="quarter" idx="10"/>
          </p:nvPr>
        </p:nvSpPr>
        <p:spPr>
          <a:xfrm>
            <a:off x="457200" y="2198689"/>
            <a:ext cx="8229600" cy="3944936"/>
          </a:xfrm>
        </p:spPr>
        <p:txBody>
          <a:bodyPr/>
          <a:lstStyle/>
          <a:p>
            <a:endParaRPr lang="en-US" dirty="0"/>
          </a:p>
        </p:txBody>
      </p:sp>
      <p:sp>
        <p:nvSpPr>
          <p:cNvPr id="6" name="Text Placeholder 5"/>
          <p:cNvSpPr>
            <a:spLocks noGrp="1"/>
          </p:cNvSpPr>
          <p:nvPr>
            <p:ph type="body" sz="quarter" idx="11"/>
          </p:nvPr>
        </p:nvSpPr>
        <p:spPr>
          <a:xfrm>
            <a:off x="457200" y="1473204"/>
            <a:ext cx="8229600" cy="5556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29812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7747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Rectangle 2"/>
          <p:cNvSpPr/>
          <p:nvPr userDrawn="1"/>
        </p:nvSpPr>
        <p:spPr>
          <a:xfrm>
            <a:off x="0" y="0"/>
            <a:ext cx="9144000" cy="14525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Tree>
    <p:extLst>
      <p:ext uri="{BB962C8B-B14F-4D97-AF65-F5344CB8AC3E}">
        <p14:creationId xmlns:p14="http://schemas.microsoft.com/office/powerpoint/2010/main" val="8673270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4" descr="transition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722313" y="1771651"/>
            <a:ext cx="7772400" cy="1362075"/>
          </a:xfrm>
        </p:spPr>
        <p:txBody>
          <a:bodyPr anchor="t"/>
          <a:lstStyle>
            <a:lvl1pPr algn="ctr">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3208340"/>
            <a:ext cx="7772400" cy="633412"/>
          </a:xfrm>
        </p:spPr>
        <p:txBody>
          <a:bodyPr anchor="b">
            <a:normAutofit/>
          </a:bodyPr>
          <a:lstStyle>
            <a:lvl1pPr marL="0" indent="0" algn="ctr">
              <a:buNone/>
              <a:defRPr sz="2400">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2294678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atin typeface="Gill Sans MT"/>
                <a:cs typeface="Gill Sans MT"/>
              </a:defRPr>
            </a:lvl1pPr>
            <a:lvl2pPr>
              <a:defRPr>
                <a:latin typeface="Gill Sans MT"/>
                <a:cs typeface="Gill Sans MT"/>
              </a:defRPr>
            </a:lvl2pPr>
            <a:lvl3pPr>
              <a:defRPr>
                <a:latin typeface="Gill Sans MT"/>
                <a:cs typeface="Gill Sans MT"/>
              </a:defRPr>
            </a:lvl3pPr>
            <a:lvl4pPr>
              <a:defRPr>
                <a:latin typeface="Gill Sans MT"/>
                <a:cs typeface="Gill Sans MT"/>
              </a:defRPr>
            </a:lvl4pPr>
            <a:lvl5pPr>
              <a:defRPr>
                <a:latin typeface="Gill Sans MT"/>
                <a:cs typeface="Gill Sans M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45066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atin typeface="Gill Sans MT"/>
                <a:cs typeface="Gill Sans MT"/>
              </a:defRPr>
            </a:lvl1pPr>
            <a:lvl2pPr>
              <a:defRPr sz="2400">
                <a:latin typeface="Gill Sans MT"/>
                <a:cs typeface="Gill Sans MT"/>
              </a:defRPr>
            </a:lvl2pPr>
            <a:lvl3pPr>
              <a:defRPr sz="2000">
                <a:latin typeface="Gill Sans MT"/>
                <a:cs typeface="Gill Sans MT"/>
              </a:defRPr>
            </a:lvl3pPr>
            <a:lvl4pPr>
              <a:defRPr sz="1800">
                <a:latin typeface="Gill Sans MT"/>
                <a:cs typeface="Gill Sans MT"/>
              </a:defRPr>
            </a:lvl4pPr>
            <a:lvl5pPr>
              <a:defRPr sz="1800">
                <a:latin typeface="Gill Sans MT"/>
                <a:cs typeface="Gill Sans MT"/>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atin typeface="Gill Sans MT"/>
                <a:cs typeface="Gill Sans MT"/>
              </a:defRPr>
            </a:lvl1pPr>
            <a:lvl2pPr>
              <a:defRPr sz="2400">
                <a:latin typeface="Gill Sans MT"/>
                <a:cs typeface="Gill Sans MT"/>
              </a:defRPr>
            </a:lvl2pPr>
            <a:lvl3pPr>
              <a:defRPr sz="2000">
                <a:latin typeface="Gill Sans MT"/>
                <a:cs typeface="Gill Sans MT"/>
              </a:defRPr>
            </a:lvl3pPr>
            <a:lvl4pPr>
              <a:defRPr sz="1800">
                <a:latin typeface="Gill Sans MT"/>
                <a:cs typeface="Gill Sans MT"/>
              </a:defRPr>
            </a:lvl4pPr>
            <a:lvl5pPr>
              <a:defRPr sz="1800">
                <a:latin typeface="Gill Sans MT"/>
                <a:cs typeface="Gill Sans MT"/>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60702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Picture Placeholder 3"/>
          <p:cNvSpPr>
            <a:spLocks noGrp="1"/>
          </p:cNvSpPr>
          <p:nvPr>
            <p:ph type="pic" sz="quarter" idx="10"/>
          </p:nvPr>
        </p:nvSpPr>
        <p:spPr>
          <a:xfrm>
            <a:off x="0" y="1417638"/>
            <a:ext cx="3286125" cy="2320925"/>
          </a:xfrm>
        </p:spPr>
        <p:txBody>
          <a:bodyPr/>
          <a:lstStyle/>
          <a:p>
            <a:endParaRPr lang="en-US"/>
          </a:p>
        </p:txBody>
      </p:sp>
      <p:sp>
        <p:nvSpPr>
          <p:cNvPr id="5" name="Picture Placeholder 3"/>
          <p:cNvSpPr>
            <a:spLocks noGrp="1"/>
          </p:cNvSpPr>
          <p:nvPr>
            <p:ph type="pic" sz="quarter" idx="11"/>
          </p:nvPr>
        </p:nvSpPr>
        <p:spPr>
          <a:xfrm>
            <a:off x="0" y="3841749"/>
            <a:ext cx="3286125" cy="2357437"/>
          </a:xfrm>
        </p:spPr>
        <p:txBody>
          <a:bodyPr/>
          <a:lstStyle/>
          <a:p>
            <a:endParaRPr lang="en-US"/>
          </a:p>
        </p:txBody>
      </p:sp>
      <p:sp>
        <p:nvSpPr>
          <p:cNvPr id="7" name="Content Placeholder 6"/>
          <p:cNvSpPr>
            <a:spLocks noGrp="1"/>
          </p:cNvSpPr>
          <p:nvPr>
            <p:ph sz="quarter" idx="12"/>
          </p:nvPr>
        </p:nvSpPr>
        <p:spPr>
          <a:xfrm>
            <a:off x="3698875" y="1417638"/>
            <a:ext cx="4987926" cy="4781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66586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Picture Placeholder 3"/>
          <p:cNvSpPr>
            <a:spLocks noGrp="1"/>
          </p:cNvSpPr>
          <p:nvPr>
            <p:ph type="pic" sz="quarter" idx="10"/>
          </p:nvPr>
        </p:nvSpPr>
        <p:spPr>
          <a:xfrm>
            <a:off x="-1" y="1417638"/>
            <a:ext cx="3286125" cy="4781550"/>
          </a:xfrm>
        </p:spPr>
        <p:txBody>
          <a:bodyPr/>
          <a:lstStyle/>
          <a:p>
            <a:endParaRPr lang="en-US" dirty="0"/>
          </a:p>
        </p:txBody>
      </p:sp>
      <p:sp>
        <p:nvSpPr>
          <p:cNvPr id="7" name="Content Placeholder 6"/>
          <p:cNvSpPr>
            <a:spLocks noGrp="1"/>
          </p:cNvSpPr>
          <p:nvPr>
            <p:ph sz="quarter" idx="12"/>
          </p:nvPr>
        </p:nvSpPr>
        <p:spPr>
          <a:xfrm>
            <a:off x="3698875" y="1417638"/>
            <a:ext cx="4987926" cy="4781548"/>
          </a:xfrm>
        </p:spPr>
        <p:txBody>
          <a:bodyPr/>
          <a:lstStyle>
            <a:lvl1pPr>
              <a:defRPr>
                <a:latin typeface="Gill Sans MT"/>
                <a:cs typeface="Gill Sans MT"/>
              </a:defRPr>
            </a:lvl1pPr>
            <a:lvl2pPr>
              <a:defRPr>
                <a:latin typeface="Gill Sans MT"/>
                <a:cs typeface="Gill Sans MT"/>
              </a:defRPr>
            </a:lvl2pPr>
            <a:lvl3pPr>
              <a:defRPr>
                <a:latin typeface="Gill Sans MT"/>
                <a:cs typeface="Gill Sans MT"/>
              </a:defRPr>
            </a:lvl3pPr>
            <a:lvl4pPr>
              <a:defRPr>
                <a:latin typeface="Gill Sans MT"/>
                <a:cs typeface="Gill Sans MT"/>
              </a:defRPr>
            </a:lvl4pPr>
            <a:lvl5pPr>
              <a:defRPr>
                <a:latin typeface="Gill Sans MT"/>
                <a:cs typeface="Gill Sans M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94084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Picture Placeholder 3"/>
          <p:cNvSpPr>
            <a:spLocks noGrp="1"/>
          </p:cNvSpPr>
          <p:nvPr>
            <p:ph type="pic" sz="quarter" idx="10"/>
          </p:nvPr>
        </p:nvSpPr>
        <p:spPr>
          <a:xfrm>
            <a:off x="0" y="1417638"/>
            <a:ext cx="4492625" cy="2519362"/>
          </a:xfrm>
        </p:spPr>
        <p:txBody>
          <a:bodyPr/>
          <a:lstStyle/>
          <a:p>
            <a:endParaRPr lang="en-US"/>
          </a:p>
        </p:txBody>
      </p:sp>
      <p:sp>
        <p:nvSpPr>
          <p:cNvPr id="5" name="Picture Placeholder 3"/>
          <p:cNvSpPr>
            <a:spLocks noGrp="1"/>
          </p:cNvSpPr>
          <p:nvPr>
            <p:ph type="pic" sz="quarter" idx="11"/>
          </p:nvPr>
        </p:nvSpPr>
        <p:spPr>
          <a:xfrm>
            <a:off x="4595812" y="1417638"/>
            <a:ext cx="4548188" cy="2519362"/>
          </a:xfrm>
        </p:spPr>
        <p:txBody>
          <a:bodyPr/>
          <a:lstStyle/>
          <a:p>
            <a:endParaRPr lang="en-US"/>
          </a:p>
        </p:txBody>
      </p:sp>
      <p:sp>
        <p:nvSpPr>
          <p:cNvPr id="7" name="Text Placeholder 6"/>
          <p:cNvSpPr>
            <a:spLocks noGrp="1"/>
          </p:cNvSpPr>
          <p:nvPr>
            <p:ph type="body" sz="quarter" idx="12"/>
          </p:nvPr>
        </p:nvSpPr>
        <p:spPr>
          <a:xfrm>
            <a:off x="457200" y="4143376"/>
            <a:ext cx="8229600" cy="1595438"/>
          </a:xfrm>
        </p:spPr>
        <p:txBody>
          <a:bodyPr/>
          <a:lstStyle>
            <a:lvl1pPr>
              <a:defRPr>
                <a:latin typeface="Gill Sans MT"/>
                <a:cs typeface="Gill Sans MT"/>
              </a:defRPr>
            </a:lvl1pPr>
            <a:lvl2pPr>
              <a:defRPr>
                <a:latin typeface="Gill Sans MT"/>
                <a:cs typeface="Gill Sans MT"/>
              </a:defRPr>
            </a:lvl2pPr>
            <a:lvl3pPr>
              <a:defRPr>
                <a:latin typeface="Gill Sans MT"/>
                <a:cs typeface="Gill Sans MT"/>
              </a:defRPr>
            </a:lvl3pPr>
            <a:lvl4pPr>
              <a:defRPr>
                <a:latin typeface="Gill Sans MT"/>
                <a:cs typeface="Gill Sans MT"/>
              </a:defRPr>
            </a:lvl4pPr>
            <a:lvl5pPr>
              <a:defRPr>
                <a:latin typeface="Gill Sans MT"/>
                <a:cs typeface="Gill Sans M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81831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Picture Placeholder 3"/>
          <p:cNvSpPr>
            <a:spLocks noGrp="1"/>
          </p:cNvSpPr>
          <p:nvPr>
            <p:ph type="pic" sz="quarter" idx="10"/>
          </p:nvPr>
        </p:nvSpPr>
        <p:spPr>
          <a:xfrm>
            <a:off x="457199" y="1417638"/>
            <a:ext cx="2614613" cy="2035175"/>
          </a:xfrm>
        </p:spPr>
        <p:txBody>
          <a:bodyPr/>
          <a:lstStyle/>
          <a:p>
            <a:endParaRPr lang="en-US"/>
          </a:p>
        </p:txBody>
      </p:sp>
      <p:sp>
        <p:nvSpPr>
          <p:cNvPr id="5" name="Picture Placeholder 3"/>
          <p:cNvSpPr>
            <a:spLocks noGrp="1"/>
          </p:cNvSpPr>
          <p:nvPr>
            <p:ph type="pic" sz="quarter" idx="11"/>
          </p:nvPr>
        </p:nvSpPr>
        <p:spPr>
          <a:xfrm>
            <a:off x="3182937" y="1417638"/>
            <a:ext cx="2746375" cy="2035175"/>
          </a:xfrm>
        </p:spPr>
        <p:txBody>
          <a:bodyPr/>
          <a:lstStyle/>
          <a:p>
            <a:endParaRPr lang="en-US"/>
          </a:p>
        </p:txBody>
      </p:sp>
      <p:sp>
        <p:nvSpPr>
          <p:cNvPr id="6" name="Picture Placeholder 3"/>
          <p:cNvSpPr>
            <a:spLocks noGrp="1"/>
          </p:cNvSpPr>
          <p:nvPr>
            <p:ph type="pic" sz="quarter" idx="12"/>
          </p:nvPr>
        </p:nvSpPr>
        <p:spPr>
          <a:xfrm>
            <a:off x="6040438" y="1417638"/>
            <a:ext cx="2646362" cy="2035175"/>
          </a:xfrm>
        </p:spPr>
        <p:txBody>
          <a:bodyPr/>
          <a:lstStyle/>
          <a:p>
            <a:endParaRPr lang="en-US"/>
          </a:p>
        </p:txBody>
      </p:sp>
      <p:sp>
        <p:nvSpPr>
          <p:cNvPr id="8" name="Content Placeholder 7"/>
          <p:cNvSpPr>
            <a:spLocks noGrp="1"/>
          </p:cNvSpPr>
          <p:nvPr>
            <p:ph sz="quarter" idx="13"/>
          </p:nvPr>
        </p:nvSpPr>
        <p:spPr>
          <a:xfrm>
            <a:off x="457200" y="3611563"/>
            <a:ext cx="8229600" cy="2547937"/>
          </a:xfrm>
        </p:spPr>
        <p:txBody>
          <a:bodyPr/>
          <a:lstStyle>
            <a:lvl1pPr>
              <a:defRPr>
                <a:latin typeface="Gill Sans MT"/>
                <a:cs typeface="Gill Sans MT"/>
              </a:defRPr>
            </a:lvl1pPr>
            <a:lvl2pPr>
              <a:defRPr>
                <a:latin typeface="Gill Sans MT"/>
                <a:cs typeface="Gill Sans MT"/>
              </a:defRPr>
            </a:lvl2pPr>
            <a:lvl3pPr>
              <a:defRPr>
                <a:latin typeface="Gill Sans MT"/>
                <a:cs typeface="Gill Sans MT"/>
              </a:defRPr>
            </a:lvl3pPr>
            <a:lvl4pPr>
              <a:defRPr>
                <a:latin typeface="Gill Sans MT"/>
                <a:cs typeface="Gill Sans MT"/>
              </a:defRPr>
            </a:lvl4pPr>
            <a:lvl5pPr>
              <a:defRPr>
                <a:latin typeface="Gill Sans MT"/>
                <a:cs typeface="Gill Sans M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29538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Picture Placeholder 3"/>
          <p:cNvSpPr>
            <a:spLocks noGrp="1"/>
          </p:cNvSpPr>
          <p:nvPr>
            <p:ph type="pic" sz="quarter" idx="10"/>
          </p:nvPr>
        </p:nvSpPr>
        <p:spPr>
          <a:xfrm>
            <a:off x="457200" y="1417638"/>
            <a:ext cx="8229600" cy="4765675"/>
          </a:xfrm>
        </p:spPr>
        <p:txBody>
          <a:bodyPr/>
          <a:lstStyle/>
          <a:p>
            <a:endParaRPr lang="en-US"/>
          </a:p>
        </p:txBody>
      </p:sp>
    </p:spTree>
    <p:extLst>
      <p:ext uri="{BB962C8B-B14F-4D97-AF65-F5344CB8AC3E}">
        <p14:creationId xmlns:p14="http://schemas.microsoft.com/office/powerpoint/2010/main" val="1944361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hart Placeholder 3"/>
          <p:cNvSpPr>
            <a:spLocks noGrp="1"/>
          </p:cNvSpPr>
          <p:nvPr>
            <p:ph type="chart" sz="quarter" idx="10"/>
          </p:nvPr>
        </p:nvSpPr>
        <p:spPr>
          <a:xfrm>
            <a:off x="457200" y="1563688"/>
            <a:ext cx="4027488" cy="4564062"/>
          </a:xfrm>
        </p:spPr>
        <p:txBody>
          <a:bodyPr/>
          <a:lstStyle/>
          <a:p>
            <a:endParaRPr lang="en-US"/>
          </a:p>
        </p:txBody>
      </p:sp>
      <p:sp>
        <p:nvSpPr>
          <p:cNvPr id="6" name="Content Placeholder 5"/>
          <p:cNvSpPr>
            <a:spLocks noGrp="1"/>
          </p:cNvSpPr>
          <p:nvPr>
            <p:ph sz="quarter" idx="11"/>
          </p:nvPr>
        </p:nvSpPr>
        <p:spPr>
          <a:xfrm>
            <a:off x="4643438" y="1563688"/>
            <a:ext cx="4043361" cy="45640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18405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DMPS-Background-2.jp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6302374"/>
            <a:ext cx="9144000" cy="555625"/>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pic>
        <p:nvPicPr>
          <p:cNvPr id="9" name="Picture 8" descr="DMPS logo .jpg"/>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195771" y="6390010"/>
            <a:ext cx="765166" cy="321370"/>
          </a:xfrm>
          <a:prstGeom prst="rect">
            <a:avLst/>
          </a:prstGeom>
          <a:ln>
            <a:solidFill>
              <a:schemeClr val="bg1"/>
            </a:solidFill>
          </a:ln>
        </p:spPr>
      </p:pic>
    </p:spTree>
    <p:extLst>
      <p:ext uri="{BB962C8B-B14F-4D97-AF65-F5344CB8AC3E}">
        <p14:creationId xmlns:p14="http://schemas.microsoft.com/office/powerpoint/2010/main" val="8367349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457200" rtl="0" eaLnBrk="1" latinLnBrk="0" hangingPunct="1">
        <a:spcBef>
          <a:spcPct val="0"/>
        </a:spcBef>
        <a:buNone/>
        <a:defRPr sz="3600" b="1" i="0" kern="1200">
          <a:solidFill>
            <a:schemeClr val="bg1"/>
          </a:solidFill>
          <a:latin typeface="Gill Sans MT"/>
          <a:ea typeface="+mj-ea"/>
          <a:cs typeface="Gill Sans MT"/>
        </a:defRPr>
      </a:lvl1pPr>
    </p:titleStyle>
    <p:bodyStyle>
      <a:lvl1pPr marL="347472" indent="-342900" algn="l" defTabSz="457200" rtl="0" eaLnBrk="1" latinLnBrk="0" hangingPunct="1">
        <a:spcBef>
          <a:spcPts val="500"/>
        </a:spcBef>
        <a:spcAft>
          <a:spcPts val="800"/>
        </a:spcAft>
        <a:buFont typeface="Arial"/>
        <a:buChar char="•"/>
        <a:defRPr sz="3200" kern="1200">
          <a:solidFill>
            <a:srgbClr val="626262"/>
          </a:solidFill>
          <a:latin typeface="Gill Sans MT"/>
          <a:ea typeface="+mn-ea"/>
          <a:cs typeface="Gill Sans MT"/>
        </a:defRPr>
      </a:lvl1pPr>
      <a:lvl2pPr marL="457200" indent="0" algn="l" defTabSz="457200" rtl="0" eaLnBrk="1" latinLnBrk="0" hangingPunct="1">
        <a:spcBef>
          <a:spcPct val="20000"/>
        </a:spcBef>
        <a:buFont typeface="Arial"/>
        <a:buChar char="–"/>
        <a:defRPr sz="2800" kern="1200">
          <a:solidFill>
            <a:srgbClr val="626262"/>
          </a:solidFill>
          <a:latin typeface="Gill Sans"/>
          <a:ea typeface="+mn-ea"/>
          <a:cs typeface="Gill Sans"/>
        </a:defRPr>
      </a:lvl2pPr>
      <a:lvl3pPr marL="1143000" indent="-228600" algn="l" defTabSz="457200" rtl="0" eaLnBrk="1" latinLnBrk="0" hangingPunct="1">
        <a:spcBef>
          <a:spcPct val="20000"/>
        </a:spcBef>
        <a:buFont typeface="Arial"/>
        <a:buChar char="•"/>
        <a:defRPr sz="2400" kern="1200">
          <a:solidFill>
            <a:srgbClr val="626262"/>
          </a:solidFill>
          <a:latin typeface="Gill Sans"/>
          <a:ea typeface="+mn-ea"/>
          <a:cs typeface="Gill Sans"/>
        </a:defRPr>
      </a:lvl3pPr>
      <a:lvl4pPr marL="1600200" indent="-228600" algn="l" defTabSz="457200" rtl="0" eaLnBrk="1" latinLnBrk="0" hangingPunct="1">
        <a:spcBef>
          <a:spcPct val="20000"/>
        </a:spcBef>
        <a:buFont typeface="Arial"/>
        <a:buChar char="–"/>
        <a:defRPr sz="2000" kern="1200">
          <a:solidFill>
            <a:srgbClr val="626262"/>
          </a:solidFill>
          <a:latin typeface="Gill Sans"/>
          <a:ea typeface="+mn-ea"/>
          <a:cs typeface="Gill Sans"/>
        </a:defRPr>
      </a:lvl4pPr>
      <a:lvl5pPr marL="2057400" indent="-228600" algn="l" defTabSz="457200" rtl="0" eaLnBrk="1" latinLnBrk="0" hangingPunct="1">
        <a:spcBef>
          <a:spcPct val="20000"/>
        </a:spcBef>
        <a:buFont typeface="Arial"/>
        <a:buChar char="»"/>
        <a:defRPr sz="2000" kern="1200">
          <a:solidFill>
            <a:srgbClr val="626262"/>
          </a:solidFill>
          <a:latin typeface="Gill Sans"/>
          <a:ea typeface="+mn-ea"/>
          <a:cs typeface="Gill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wmf"/><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4.wmf"/><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goodreads.com/author/show/7275.Helen_Keller"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wmf"/></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P8GaUJEP2h0#t=172"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mailto:Allyson.vukovich@dmschools.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Allyson.vukovich@dmschools.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brainyquote.com/quotes/quotes/d/deepakchop453952.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0" y="1752600"/>
            <a:ext cx="7772400" cy="1561381"/>
          </a:xfrm>
        </p:spPr>
        <p:txBody>
          <a:bodyPr>
            <a:noAutofit/>
          </a:bodyPr>
          <a:lstStyle/>
          <a:p>
            <a:r>
              <a:rPr lang="en-US" sz="4400" dirty="0" smtClean="0">
                <a:latin typeface="Gill Sans MT" panose="020B0502020104020203" pitchFamily="34" charset="0"/>
              </a:rPr>
              <a:t>Community </a:t>
            </a:r>
            <a:r>
              <a:rPr lang="en-US" sz="4400" dirty="0" smtClean="0">
                <a:latin typeface="Gill Sans MT" panose="020B0502020104020203" pitchFamily="34" charset="0"/>
              </a:rPr>
              <a:t>Partnerships</a:t>
            </a:r>
            <a:endParaRPr lang="en-US" sz="4400" dirty="0">
              <a:latin typeface="Gill Sans MT" panose="020B0502020104020203" pitchFamily="34" charset="0"/>
            </a:endParaRPr>
          </a:p>
        </p:txBody>
      </p:sp>
      <p:sp>
        <p:nvSpPr>
          <p:cNvPr id="3" name="Subtitle 2"/>
          <p:cNvSpPr>
            <a:spLocks noGrp="1"/>
          </p:cNvSpPr>
          <p:nvPr>
            <p:ph type="subTitle" idx="1"/>
          </p:nvPr>
        </p:nvSpPr>
        <p:spPr>
          <a:xfrm>
            <a:off x="1409700" y="3429000"/>
            <a:ext cx="6400800" cy="1219200"/>
          </a:xfrm>
        </p:spPr>
        <p:txBody>
          <a:bodyPr>
            <a:noAutofit/>
          </a:bodyPr>
          <a:lstStyle/>
          <a:p>
            <a:r>
              <a:rPr lang="en-US" sz="1800" i="1" dirty="0">
                <a:solidFill>
                  <a:schemeClr val="accent1"/>
                </a:solidFill>
              </a:rPr>
              <a:t>It is not enough to open the gates of opportunity; all of our children have to be able to walk through those gates.” </a:t>
            </a:r>
            <a:r>
              <a:rPr lang="en-US" sz="1800" i="1" dirty="0" smtClean="0">
                <a:solidFill>
                  <a:schemeClr val="accent1"/>
                </a:solidFill>
              </a:rPr>
              <a:t>- </a:t>
            </a:r>
            <a:r>
              <a:rPr lang="en-US" sz="1800" i="1" dirty="0">
                <a:solidFill>
                  <a:schemeClr val="accent1"/>
                </a:solidFill>
              </a:rPr>
              <a:t>Lyndon B. Johnson</a:t>
            </a:r>
            <a:endParaRPr lang="en-US" sz="1800" dirty="0">
              <a:solidFill>
                <a:schemeClr val="accent1"/>
              </a:solidFill>
            </a:endParaRPr>
          </a:p>
        </p:txBody>
      </p:sp>
      <p:sp>
        <p:nvSpPr>
          <p:cNvPr id="10" name="TextBox 9"/>
          <p:cNvSpPr txBox="1"/>
          <p:nvPr/>
        </p:nvSpPr>
        <p:spPr>
          <a:xfrm>
            <a:off x="1143000" y="4343400"/>
            <a:ext cx="6934200" cy="1015663"/>
          </a:xfrm>
          <a:prstGeom prst="rect">
            <a:avLst/>
          </a:prstGeom>
          <a:noFill/>
        </p:spPr>
        <p:txBody>
          <a:bodyPr wrap="square" rtlCol="0">
            <a:spAutoFit/>
          </a:bodyPr>
          <a:lstStyle/>
          <a:p>
            <a:pPr algn="ctr" defTabSz="457200"/>
            <a:endParaRPr lang="en-US" sz="2000" dirty="0" smtClean="0">
              <a:solidFill>
                <a:schemeClr val="tx2">
                  <a:lumMod val="75000"/>
                </a:schemeClr>
              </a:solidFill>
              <a:latin typeface="Gill Sans MT"/>
              <a:cs typeface="Gill Sans MT"/>
            </a:endParaRPr>
          </a:p>
          <a:p>
            <a:pPr algn="ctr" defTabSz="457200"/>
            <a:r>
              <a:rPr lang="en-US" sz="2000" dirty="0" smtClean="0">
                <a:solidFill>
                  <a:schemeClr val="tx2">
                    <a:lumMod val="75000"/>
                  </a:schemeClr>
                </a:solidFill>
                <a:latin typeface="Gill Sans MT"/>
                <a:cs typeface="Gill Sans MT"/>
              </a:rPr>
              <a:t>Allyson Vukovich, Community Partnership Coordinator</a:t>
            </a:r>
          </a:p>
          <a:p>
            <a:pPr algn="ctr" defTabSz="457200"/>
            <a:endParaRPr lang="en-US" sz="2000" dirty="0">
              <a:solidFill>
                <a:schemeClr val="tx2">
                  <a:lumMod val="75000"/>
                </a:schemeClr>
              </a:solidFill>
              <a:latin typeface="Gill Sans MT"/>
              <a:cs typeface="Gill Sans MT"/>
            </a:endParaRPr>
          </a:p>
        </p:txBody>
      </p:sp>
    </p:spTree>
    <p:extLst>
      <p:ext uri="{BB962C8B-B14F-4D97-AF65-F5344CB8AC3E}">
        <p14:creationId xmlns:p14="http://schemas.microsoft.com/office/powerpoint/2010/main" val="33471178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228600"/>
            <a:ext cx="7162800" cy="1754326"/>
          </a:xfrm>
          <a:prstGeom prst="rect">
            <a:avLst/>
          </a:prstGeom>
          <a:noFill/>
        </p:spPr>
        <p:txBody>
          <a:bodyPr wrap="square" rtlCol="0">
            <a:spAutoFit/>
          </a:bodyPr>
          <a:lstStyle/>
          <a:p>
            <a:pPr algn="ctr"/>
            <a:r>
              <a:rPr lang="en-US" sz="3600" b="1" dirty="0">
                <a:solidFill>
                  <a:schemeClr val="bg1"/>
                </a:solidFill>
                <a:latin typeface="Gill Sans MT" panose="020B0502020104020203" pitchFamily="34" charset="0"/>
              </a:rPr>
              <a:t>Focus Area 3: Academic and Career Planning/Postsecondary Access</a:t>
            </a:r>
          </a:p>
        </p:txBody>
      </p:sp>
      <p:sp>
        <p:nvSpPr>
          <p:cNvPr id="2" name="Rectangle 1"/>
          <p:cNvSpPr/>
          <p:nvPr/>
        </p:nvSpPr>
        <p:spPr>
          <a:xfrm>
            <a:off x="348343" y="1236092"/>
            <a:ext cx="8567057" cy="4770537"/>
          </a:xfrm>
          <a:prstGeom prst="rect">
            <a:avLst/>
          </a:prstGeom>
        </p:spPr>
        <p:txBody>
          <a:bodyPr wrap="square">
            <a:spAutoFit/>
          </a:bodyPr>
          <a:lstStyle/>
          <a:p>
            <a:pPr algn="ctr"/>
            <a:endParaRPr lang="en-US" i="1" dirty="0" smtClean="0">
              <a:solidFill>
                <a:schemeClr val="accent1"/>
              </a:solidFill>
              <a:latin typeface="Gill Sans MT" panose="020B0502020104020203" pitchFamily="34" charset="0"/>
            </a:endParaRPr>
          </a:p>
          <a:p>
            <a:pPr algn="ctr"/>
            <a:endParaRPr lang="en-US" i="1" dirty="0">
              <a:solidFill>
                <a:schemeClr val="accent1"/>
              </a:solidFill>
              <a:latin typeface="Gill Sans MT" panose="020B0502020104020203" pitchFamily="34" charset="0"/>
            </a:endParaRPr>
          </a:p>
          <a:p>
            <a:r>
              <a:rPr lang="en-US" sz="2000" dirty="0" smtClean="0">
                <a:solidFill>
                  <a:schemeClr val="accent1"/>
                </a:solidFill>
                <a:latin typeface="Gill Sans MT" panose="020B0502020104020203" pitchFamily="34" charset="0"/>
              </a:rPr>
              <a:t>Goal</a:t>
            </a:r>
            <a:r>
              <a:rPr lang="en-US" sz="2000" dirty="0">
                <a:solidFill>
                  <a:schemeClr val="accent1"/>
                </a:solidFill>
                <a:latin typeface="Gill Sans MT" panose="020B0502020104020203" pitchFamily="34" charset="0"/>
              </a:rPr>
              <a:t>: Increase college and career readiness </a:t>
            </a:r>
          </a:p>
          <a:p>
            <a:endParaRPr lang="en-US" sz="2000" dirty="0">
              <a:solidFill>
                <a:schemeClr val="accent1"/>
              </a:solidFill>
              <a:latin typeface="Gill Sans MT" panose="020B0502020104020203" pitchFamily="34" charset="0"/>
            </a:endParaRPr>
          </a:p>
          <a:p>
            <a:endParaRPr lang="en-US" sz="2000" dirty="0" smtClean="0">
              <a:solidFill>
                <a:schemeClr val="accent1"/>
              </a:solidFill>
              <a:latin typeface="Gill Sans MT" panose="020B0502020104020203" pitchFamily="34" charset="0"/>
            </a:endParaRPr>
          </a:p>
          <a:p>
            <a:endParaRPr lang="en-US" sz="2000" dirty="0">
              <a:solidFill>
                <a:schemeClr val="accent1"/>
              </a:solidFill>
              <a:latin typeface="Gill Sans MT" panose="020B0502020104020203" pitchFamily="34" charset="0"/>
            </a:endParaRPr>
          </a:p>
          <a:p>
            <a:endParaRPr lang="en-US" sz="2000" dirty="0" smtClean="0">
              <a:solidFill>
                <a:schemeClr val="accent1"/>
              </a:solidFill>
              <a:latin typeface="Gill Sans MT" panose="020B0502020104020203" pitchFamily="34" charset="0"/>
            </a:endParaRPr>
          </a:p>
          <a:p>
            <a:r>
              <a:rPr lang="en-US" sz="2000" dirty="0" smtClean="0">
                <a:solidFill>
                  <a:schemeClr val="accent1"/>
                </a:solidFill>
                <a:latin typeface="Gill Sans MT" panose="020B0502020104020203" pitchFamily="34" charset="0"/>
              </a:rPr>
              <a:t>Elements/Outcomes</a:t>
            </a:r>
            <a:r>
              <a:rPr lang="en-US" sz="2000" dirty="0">
                <a:solidFill>
                  <a:schemeClr val="accent1"/>
                </a:solidFill>
                <a:latin typeface="Gill Sans MT" panose="020B0502020104020203" pitchFamily="34" charset="0"/>
              </a:rPr>
              <a:t>:</a:t>
            </a:r>
          </a:p>
          <a:p>
            <a:endParaRPr lang="en-US" sz="2000" dirty="0">
              <a:solidFill>
                <a:schemeClr val="accent1"/>
              </a:solidFill>
              <a:latin typeface="Gill Sans MT" panose="020B0502020104020203" pitchFamily="34" charset="0"/>
            </a:endParaRPr>
          </a:p>
          <a:p>
            <a:pPr marL="342900" lvl="0" indent="-342900">
              <a:lnSpc>
                <a:spcPct val="150000"/>
              </a:lnSpc>
              <a:buFont typeface="Arial" panose="020B0604020202020204" pitchFamily="34" charset="0"/>
              <a:buChar char="•"/>
            </a:pPr>
            <a:r>
              <a:rPr lang="en-US" sz="2000" dirty="0">
                <a:solidFill>
                  <a:schemeClr val="accent1"/>
                </a:solidFill>
                <a:latin typeface="Gill Sans MT" panose="020B0502020104020203" pitchFamily="34" charset="0"/>
              </a:rPr>
              <a:t>Documented post-secondary enrollment </a:t>
            </a:r>
          </a:p>
          <a:p>
            <a:pPr marL="342900" lvl="0" indent="-342900">
              <a:lnSpc>
                <a:spcPct val="150000"/>
              </a:lnSpc>
              <a:buFont typeface="Arial" panose="020B0604020202020204" pitchFamily="34" charset="0"/>
              <a:buChar char="•"/>
            </a:pPr>
            <a:r>
              <a:rPr lang="en-US" sz="2000" dirty="0">
                <a:solidFill>
                  <a:schemeClr val="accent1"/>
                </a:solidFill>
                <a:latin typeface="Gill Sans MT" panose="020B0502020104020203" pitchFamily="34" charset="0"/>
              </a:rPr>
              <a:t>Graduation rate (4 and 5 year)</a:t>
            </a:r>
          </a:p>
          <a:p>
            <a:pPr marL="342900" lvl="0" indent="-342900">
              <a:lnSpc>
                <a:spcPct val="150000"/>
              </a:lnSpc>
              <a:buFont typeface="Arial" panose="020B0604020202020204" pitchFamily="34" charset="0"/>
              <a:buChar char="•"/>
            </a:pPr>
            <a:r>
              <a:rPr lang="en-US" sz="2000" dirty="0">
                <a:solidFill>
                  <a:schemeClr val="accent1"/>
                </a:solidFill>
                <a:latin typeface="Gill Sans MT" panose="020B0502020104020203" pitchFamily="34" charset="0"/>
              </a:rPr>
              <a:t>Percentage of students participating in ACT/SAT/COMPASS</a:t>
            </a:r>
          </a:p>
          <a:p>
            <a:pPr marL="342900" lvl="0" indent="-342900">
              <a:lnSpc>
                <a:spcPct val="150000"/>
              </a:lnSpc>
              <a:buFont typeface="Arial" panose="020B0604020202020204" pitchFamily="34" charset="0"/>
              <a:buChar char="•"/>
            </a:pPr>
            <a:r>
              <a:rPr lang="en-US" sz="2000" dirty="0">
                <a:solidFill>
                  <a:schemeClr val="accent1"/>
                </a:solidFill>
                <a:latin typeface="Gill Sans MT" panose="020B0502020104020203" pitchFamily="34" charset="0"/>
              </a:rPr>
              <a:t>Increased FAFSA completion</a:t>
            </a:r>
          </a:p>
        </p:txBody>
      </p:sp>
      <p:pic>
        <p:nvPicPr>
          <p:cNvPr id="3076" name="Picture 4" descr="C:\Users\allyson.vukovich@dmschools.org\AppData\Local\Microsoft\Windows\Temporary Internet Files\Content.IE5\W7133ZNX\MC90008885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1982926"/>
            <a:ext cx="3733800" cy="3122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60328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304800"/>
            <a:ext cx="7467600" cy="646331"/>
          </a:xfrm>
          <a:prstGeom prst="rect">
            <a:avLst/>
          </a:prstGeom>
          <a:noFill/>
        </p:spPr>
        <p:txBody>
          <a:bodyPr wrap="square" rtlCol="0">
            <a:spAutoFit/>
          </a:bodyPr>
          <a:lstStyle/>
          <a:p>
            <a:pPr algn="ctr"/>
            <a:r>
              <a:rPr lang="en-US" sz="3600" b="1" dirty="0" smtClean="0">
                <a:solidFill>
                  <a:schemeClr val="bg1"/>
                </a:solidFill>
                <a:latin typeface="Gill Sans MT" panose="020B0502020104020203" pitchFamily="34" charset="0"/>
              </a:rPr>
              <a:t>Focus </a:t>
            </a:r>
            <a:r>
              <a:rPr lang="en-US" sz="3600" b="1" dirty="0">
                <a:solidFill>
                  <a:schemeClr val="bg1"/>
                </a:solidFill>
                <a:latin typeface="Gill Sans MT" panose="020B0502020104020203" pitchFamily="34" charset="0"/>
              </a:rPr>
              <a:t>Area 4: Student Activities</a:t>
            </a:r>
          </a:p>
        </p:txBody>
      </p:sp>
      <p:sp>
        <p:nvSpPr>
          <p:cNvPr id="2" name="Rectangle 1"/>
          <p:cNvSpPr/>
          <p:nvPr/>
        </p:nvSpPr>
        <p:spPr>
          <a:xfrm>
            <a:off x="457200" y="1720840"/>
            <a:ext cx="8382000" cy="4401205"/>
          </a:xfrm>
          <a:prstGeom prst="rect">
            <a:avLst/>
          </a:prstGeom>
        </p:spPr>
        <p:txBody>
          <a:bodyPr wrap="square">
            <a:spAutoFit/>
          </a:bodyPr>
          <a:lstStyle/>
          <a:p>
            <a:pPr algn="ctr"/>
            <a:endParaRPr lang="en-US" sz="2000" dirty="0">
              <a:solidFill>
                <a:schemeClr val="accent1"/>
              </a:solidFill>
              <a:latin typeface="Gill Sans MT" panose="020B0502020104020203" pitchFamily="34" charset="0"/>
            </a:endParaRPr>
          </a:p>
          <a:p>
            <a:endParaRPr lang="en-US" sz="2000" dirty="0" smtClean="0">
              <a:solidFill>
                <a:schemeClr val="accent1"/>
              </a:solidFill>
              <a:latin typeface="Gill Sans MT" panose="020B0502020104020203" pitchFamily="34" charset="0"/>
            </a:endParaRPr>
          </a:p>
          <a:p>
            <a:endParaRPr lang="en-US" sz="2000" dirty="0" smtClean="0">
              <a:solidFill>
                <a:schemeClr val="accent1"/>
              </a:solidFill>
              <a:latin typeface="Gill Sans MT" panose="020B0502020104020203" pitchFamily="34" charset="0"/>
            </a:endParaRPr>
          </a:p>
          <a:p>
            <a:r>
              <a:rPr lang="en-US" sz="2000" dirty="0" smtClean="0">
                <a:solidFill>
                  <a:schemeClr val="accent1"/>
                </a:solidFill>
                <a:latin typeface="Gill Sans MT" panose="020B0502020104020203" pitchFamily="34" charset="0"/>
              </a:rPr>
              <a:t>Goal</a:t>
            </a:r>
            <a:r>
              <a:rPr lang="en-US" sz="2000" dirty="0">
                <a:solidFill>
                  <a:schemeClr val="accent1"/>
                </a:solidFill>
                <a:latin typeface="Gill Sans MT" panose="020B0502020104020203" pitchFamily="34" charset="0"/>
              </a:rPr>
              <a:t>:  Increase opportunities and access to engage students in enrichment activities during out of school time activities</a:t>
            </a:r>
            <a:r>
              <a:rPr lang="en-US" sz="2000" dirty="0" smtClean="0">
                <a:solidFill>
                  <a:schemeClr val="accent1"/>
                </a:solidFill>
                <a:latin typeface="Gill Sans MT" panose="020B0502020104020203" pitchFamily="34" charset="0"/>
              </a:rPr>
              <a:t>.</a:t>
            </a:r>
          </a:p>
          <a:p>
            <a:endParaRPr lang="en-US" sz="2000" dirty="0">
              <a:solidFill>
                <a:schemeClr val="accent1"/>
              </a:solidFill>
              <a:latin typeface="Gill Sans MT" panose="020B0502020104020203" pitchFamily="34" charset="0"/>
            </a:endParaRPr>
          </a:p>
          <a:p>
            <a:endParaRPr lang="en-US" sz="2000" dirty="0" smtClean="0">
              <a:solidFill>
                <a:schemeClr val="accent1"/>
              </a:solidFill>
              <a:latin typeface="Gill Sans MT" panose="020B0502020104020203" pitchFamily="34" charset="0"/>
            </a:endParaRPr>
          </a:p>
          <a:p>
            <a:r>
              <a:rPr lang="en-US" sz="2000" dirty="0" smtClean="0">
                <a:solidFill>
                  <a:schemeClr val="accent1"/>
                </a:solidFill>
                <a:latin typeface="Gill Sans MT" panose="020B0502020104020203" pitchFamily="34" charset="0"/>
              </a:rPr>
              <a:t>Outcomes/Elements</a:t>
            </a:r>
            <a:endParaRPr lang="en-US" sz="2000" dirty="0" smtClean="0">
              <a:solidFill>
                <a:schemeClr val="accent1"/>
              </a:solidFill>
              <a:latin typeface="Gill Sans MT" panose="020B0502020104020203" pitchFamily="34" charset="0"/>
            </a:endParaRPr>
          </a:p>
          <a:p>
            <a:endParaRPr lang="en-US" sz="2000" dirty="0">
              <a:solidFill>
                <a:schemeClr val="accent1"/>
              </a:solidFill>
              <a:latin typeface="Gill Sans MT" panose="020B0502020104020203" pitchFamily="34" charset="0"/>
            </a:endParaRPr>
          </a:p>
          <a:p>
            <a:pPr marL="342900" lvl="0" indent="-342900">
              <a:buFont typeface="Arial" panose="020B0604020202020204" pitchFamily="34" charset="0"/>
              <a:buChar char="•"/>
            </a:pPr>
            <a:r>
              <a:rPr lang="en-US" sz="2000" dirty="0">
                <a:solidFill>
                  <a:schemeClr val="accent1"/>
                </a:solidFill>
                <a:latin typeface="Gill Sans MT" panose="020B0502020104020203" pitchFamily="34" charset="0"/>
              </a:rPr>
              <a:t>Increase participation rates </a:t>
            </a:r>
          </a:p>
          <a:p>
            <a:pPr marL="342900" lvl="0" indent="-342900">
              <a:buFont typeface="Arial" panose="020B0604020202020204" pitchFamily="34" charset="0"/>
              <a:buChar char="•"/>
            </a:pPr>
            <a:r>
              <a:rPr lang="en-US" sz="2000" dirty="0">
                <a:solidFill>
                  <a:schemeClr val="accent1"/>
                </a:solidFill>
                <a:latin typeface="Gill Sans MT" panose="020B0502020104020203" pitchFamily="34" charset="0"/>
              </a:rPr>
              <a:t>Increase attendance rates</a:t>
            </a:r>
          </a:p>
          <a:p>
            <a:pPr marL="342900" lvl="0" indent="-342900">
              <a:buFont typeface="Arial" panose="020B0604020202020204" pitchFamily="34" charset="0"/>
              <a:buChar char="•"/>
            </a:pPr>
            <a:r>
              <a:rPr lang="en-US" sz="2000" dirty="0">
                <a:solidFill>
                  <a:schemeClr val="accent1"/>
                </a:solidFill>
                <a:latin typeface="Gill Sans MT" panose="020B0502020104020203" pitchFamily="34" charset="0"/>
              </a:rPr>
              <a:t>Decrease in office referrals</a:t>
            </a:r>
          </a:p>
          <a:p>
            <a:pPr marL="342900" lvl="0" indent="-342900">
              <a:buFont typeface="Arial" panose="020B0604020202020204" pitchFamily="34" charset="0"/>
              <a:buChar char="•"/>
            </a:pPr>
            <a:r>
              <a:rPr lang="en-US" sz="2000" dirty="0">
                <a:solidFill>
                  <a:schemeClr val="accent1"/>
                </a:solidFill>
                <a:latin typeface="Gill Sans MT" panose="020B0502020104020203" pitchFamily="34" charset="0"/>
              </a:rPr>
              <a:t>Increase engagement, resiliency, hope and overall student well-being (Gallup Scores)</a:t>
            </a:r>
          </a:p>
        </p:txBody>
      </p:sp>
      <p:sp>
        <p:nvSpPr>
          <p:cNvPr id="20" name="Title 19"/>
          <p:cNvSpPr>
            <a:spLocks noGrp="1"/>
          </p:cNvSpPr>
          <p:nvPr>
            <p:ph type="title"/>
          </p:nvPr>
        </p:nvSpPr>
        <p:spPr/>
        <p:txBody>
          <a:bodyPr/>
          <a:lstStyle/>
          <a:p>
            <a:endParaRPr lang="en-US" dirty="0"/>
          </a:p>
        </p:txBody>
      </p:sp>
      <p:pic>
        <p:nvPicPr>
          <p:cNvPr id="1026" name="Picture 2" descr="C:\Users\allyson.vukovich@dmschools.org\AppData\Local\Microsoft\Windows\Temporary Internet Files\Content.IE5\NU44F4WS\MP90040493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629" y="1447800"/>
            <a:ext cx="12192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llyson.vukovich@dmschools.org\AppData\Local\Microsoft\Windows\Temporary Internet Files\Content.IE5\9IH6G3BA\MP900305805[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7571" y="1465943"/>
            <a:ext cx="841829"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llyson.vukovich@dmschools.org\AppData\Local\Microsoft\Windows\Temporary Internet Files\Content.IE5\6D1YBCV1\MP90043072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19400" y="1447800"/>
            <a:ext cx="1828800" cy="129539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llyson.vukovich@dmschools.org\AppData\Local\Microsoft\Windows\Temporary Internet Files\Content.IE5\NU44F4WS\MC9000891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76800" y="1465944"/>
            <a:ext cx="1769973" cy="114299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allyson.vukovich@dmschools.org\AppData\Local\Microsoft\Windows\Temporary Internet Files\Content.IE5\SNOZAQYP\MC900320784[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95646" y="1613797"/>
            <a:ext cx="2152650" cy="1022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4589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normAutofit/>
          </a:bodyPr>
          <a:lstStyle/>
          <a:p>
            <a:r>
              <a:rPr lang="en-US" dirty="0"/>
              <a:t>Focus Area 5: Family Engagement</a:t>
            </a:r>
            <a:endParaRPr lang="en-US" b="1" dirty="0"/>
          </a:p>
        </p:txBody>
      </p:sp>
      <p:sp>
        <p:nvSpPr>
          <p:cNvPr id="18" name="Content Placeholder 2"/>
          <p:cNvSpPr>
            <a:spLocks noGrp="1"/>
          </p:cNvSpPr>
          <p:nvPr>
            <p:ph sz="half" idx="1"/>
          </p:nvPr>
        </p:nvSpPr>
        <p:spPr/>
        <p:txBody>
          <a:bodyPr>
            <a:normAutofit fontScale="55000" lnSpcReduction="20000"/>
          </a:bodyPr>
          <a:lstStyle/>
          <a:p>
            <a:pPr marL="4572" indent="0" algn="ctr">
              <a:buNone/>
            </a:pPr>
            <a:endParaRPr lang="en-US" sz="2600" b="1" dirty="0" smtClean="0">
              <a:solidFill>
                <a:schemeClr val="tx1"/>
              </a:solidFill>
            </a:endParaRPr>
          </a:p>
          <a:p>
            <a:pPr marL="4572" indent="0">
              <a:buNone/>
            </a:pPr>
            <a:endParaRPr lang="en-US" sz="7200" dirty="0" smtClean="0">
              <a:solidFill>
                <a:schemeClr val="tx1"/>
              </a:solidFill>
            </a:endParaRPr>
          </a:p>
          <a:p>
            <a:pPr>
              <a:buFont typeface="Wingdings" panose="05000000000000000000" pitchFamily="2" charset="2"/>
              <a:buChar char="§"/>
            </a:pPr>
            <a:endParaRPr lang="en-US" sz="7200" dirty="0" smtClean="0">
              <a:solidFill>
                <a:schemeClr val="tx1"/>
              </a:solidFill>
            </a:endParaRPr>
          </a:p>
          <a:p>
            <a:pPr marL="4572" indent="0">
              <a:buNone/>
            </a:pPr>
            <a:r>
              <a:rPr lang="en-US" sz="7200" dirty="0" smtClean="0">
                <a:solidFill>
                  <a:schemeClr val="tx1"/>
                </a:solidFill>
              </a:rPr>
              <a:t>              </a:t>
            </a:r>
          </a:p>
          <a:p>
            <a:pPr>
              <a:buFont typeface="Wingdings" panose="05000000000000000000" pitchFamily="2" charset="2"/>
              <a:buChar char="§"/>
            </a:pPr>
            <a:endParaRPr lang="en-US" sz="1600" dirty="0" smtClean="0"/>
          </a:p>
          <a:p>
            <a:pPr>
              <a:buFont typeface="Wingdings" panose="05000000000000000000" pitchFamily="2" charset="2"/>
              <a:buChar char="§"/>
            </a:pPr>
            <a:endParaRPr lang="en-US" dirty="0"/>
          </a:p>
        </p:txBody>
      </p:sp>
      <p:sp>
        <p:nvSpPr>
          <p:cNvPr id="5" name="Content Placeholder 4"/>
          <p:cNvSpPr>
            <a:spLocks noGrp="1"/>
          </p:cNvSpPr>
          <p:nvPr>
            <p:ph sz="half" idx="2"/>
          </p:nvPr>
        </p:nvSpPr>
        <p:spPr/>
        <p:txBody>
          <a:bodyPr>
            <a:normAutofit fontScale="55000" lnSpcReduction="20000"/>
          </a:bodyPr>
          <a:lstStyle/>
          <a:p>
            <a:pPr marL="4572" indent="0">
              <a:buNone/>
            </a:pPr>
            <a:r>
              <a:rPr lang="en-US" dirty="0">
                <a:solidFill>
                  <a:schemeClr val="accent1"/>
                </a:solidFill>
              </a:rPr>
              <a:t>Partnership Goal: Increase family engagement and help to bridge services from home to school.</a:t>
            </a:r>
          </a:p>
          <a:p>
            <a:pPr marL="4572" indent="0">
              <a:buNone/>
            </a:pPr>
            <a:endParaRPr lang="en-US" dirty="0">
              <a:solidFill>
                <a:schemeClr val="accent1"/>
              </a:solidFill>
            </a:endParaRPr>
          </a:p>
          <a:p>
            <a:pPr marL="4572" indent="0">
              <a:buNone/>
            </a:pPr>
            <a:r>
              <a:rPr lang="en-US" dirty="0">
                <a:solidFill>
                  <a:schemeClr val="accent1"/>
                </a:solidFill>
              </a:rPr>
              <a:t>Outcomes/Elements:</a:t>
            </a:r>
          </a:p>
          <a:p>
            <a:pPr lvl="0"/>
            <a:r>
              <a:rPr lang="en-US" dirty="0">
                <a:solidFill>
                  <a:schemeClr val="accent1"/>
                </a:solidFill>
              </a:rPr>
              <a:t>Increase percentage  of attendance at conferences and family activities</a:t>
            </a:r>
          </a:p>
          <a:p>
            <a:pPr lvl="0"/>
            <a:r>
              <a:rPr lang="en-US" dirty="0">
                <a:solidFill>
                  <a:schemeClr val="accent1"/>
                </a:solidFill>
              </a:rPr>
              <a:t>Increase parent participation in advisory activities</a:t>
            </a:r>
          </a:p>
          <a:p>
            <a:pPr lvl="0"/>
            <a:r>
              <a:rPr lang="en-US" dirty="0">
                <a:solidFill>
                  <a:schemeClr val="accent1"/>
                </a:solidFill>
              </a:rPr>
              <a:t>Increase number of activities to engage parents</a:t>
            </a:r>
          </a:p>
          <a:p>
            <a:pPr lvl="0"/>
            <a:r>
              <a:rPr lang="en-US" dirty="0">
                <a:solidFill>
                  <a:schemeClr val="accent1"/>
                </a:solidFill>
              </a:rPr>
              <a:t>Increase opportunities for unique contact points</a:t>
            </a:r>
          </a:p>
          <a:p>
            <a:pPr lvl="0"/>
            <a:r>
              <a:rPr lang="en-US" dirty="0">
                <a:solidFill>
                  <a:schemeClr val="accent1"/>
                </a:solidFill>
              </a:rPr>
              <a:t>Increase hope, wellbeing, and engagement</a:t>
            </a:r>
          </a:p>
          <a:p>
            <a:pPr lvl="0"/>
            <a:r>
              <a:rPr lang="en-US" dirty="0">
                <a:solidFill>
                  <a:schemeClr val="accent1"/>
                </a:solidFill>
              </a:rPr>
              <a:t>Increase % of parent portal log-in (infinite campus)</a:t>
            </a:r>
          </a:p>
          <a:p>
            <a:endParaRPr lang="en-US" dirty="0"/>
          </a:p>
        </p:txBody>
      </p:sp>
      <p:pic>
        <p:nvPicPr>
          <p:cNvPr id="4100" name="Picture 4" descr="C:\Users\allyson.vukovich@dmschools.org\AppData\Local\Microsoft\Windows\Temporary Internet Files\Content.IE5\SNOZAQYP\MC900436163[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00200"/>
            <a:ext cx="373380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0016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400"/>
            <a:ext cx="8229600" cy="1080197"/>
          </a:xfrm>
          <a:noFill/>
          <a:ln>
            <a:noFill/>
          </a:ln>
        </p:spPr>
        <p:txBody>
          <a:bodyPr>
            <a:noAutofit/>
          </a:bodyPr>
          <a:lstStyle/>
          <a:p>
            <a:r>
              <a:rPr lang="en-US" dirty="0"/>
              <a:t>Focus Area 6: Social and Emotional Development</a:t>
            </a:r>
            <a:endParaRPr lang="en-US" b="1" dirty="0"/>
          </a:p>
        </p:txBody>
      </p:sp>
      <p:sp>
        <p:nvSpPr>
          <p:cNvPr id="13" name="TextBox 12"/>
          <p:cNvSpPr txBox="1"/>
          <p:nvPr/>
        </p:nvSpPr>
        <p:spPr>
          <a:xfrm>
            <a:off x="587968" y="1600200"/>
            <a:ext cx="8125688" cy="646331"/>
          </a:xfrm>
          <a:prstGeom prst="rect">
            <a:avLst/>
          </a:prstGeom>
          <a:noFill/>
        </p:spPr>
        <p:txBody>
          <a:bodyPr wrap="square" rtlCol="0">
            <a:spAutoFit/>
          </a:bodyPr>
          <a:lstStyle/>
          <a:p>
            <a:endParaRPr lang="en-US" dirty="0" smtClean="0">
              <a:solidFill>
                <a:schemeClr val="tx1">
                  <a:lumMod val="50000"/>
                </a:schemeClr>
              </a:solidFill>
            </a:endParaRPr>
          </a:p>
          <a:p>
            <a:endParaRPr lang="en-US" dirty="0">
              <a:solidFill>
                <a:schemeClr val="tx1">
                  <a:lumMod val="50000"/>
                </a:schemeClr>
              </a:solidFill>
            </a:endParaRPr>
          </a:p>
        </p:txBody>
      </p:sp>
      <p:sp>
        <p:nvSpPr>
          <p:cNvPr id="3" name="Rectangle 2"/>
          <p:cNvSpPr/>
          <p:nvPr/>
        </p:nvSpPr>
        <p:spPr>
          <a:xfrm>
            <a:off x="228600" y="1443841"/>
            <a:ext cx="8686800" cy="4093428"/>
          </a:xfrm>
          <a:prstGeom prst="rect">
            <a:avLst/>
          </a:prstGeom>
        </p:spPr>
        <p:txBody>
          <a:bodyPr wrap="square">
            <a:spAutoFit/>
          </a:bodyPr>
          <a:lstStyle/>
          <a:p>
            <a:pPr algn="ctr"/>
            <a:endParaRPr lang="en-US" sz="2000" i="1" dirty="0">
              <a:solidFill>
                <a:schemeClr val="accent1"/>
              </a:solidFill>
              <a:latin typeface="Gill Sans MT" panose="020B0502020104020203" pitchFamily="34" charset="0"/>
            </a:endParaRPr>
          </a:p>
          <a:p>
            <a:pPr algn="ctr"/>
            <a:r>
              <a:rPr lang="en-US" sz="2000" i="1" dirty="0" smtClean="0">
                <a:solidFill>
                  <a:schemeClr val="accent1"/>
                </a:solidFill>
                <a:latin typeface="Gill Sans MT" panose="020B0502020104020203" pitchFamily="34" charset="0"/>
              </a:rPr>
              <a:t>District </a:t>
            </a:r>
            <a:r>
              <a:rPr lang="en-US" sz="2000" i="1" dirty="0">
                <a:solidFill>
                  <a:schemeClr val="accent1"/>
                </a:solidFill>
                <a:latin typeface="Gill Sans MT" panose="020B0502020104020203" pitchFamily="34" charset="0"/>
              </a:rPr>
              <a:t>Goal-Student Development 1.3: Increase student engagement across all subgroups</a:t>
            </a:r>
            <a:r>
              <a:rPr lang="en-US" sz="2000" i="1" dirty="0" smtClean="0">
                <a:solidFill>
                  <a:schemeClr val="accent1"/>
                </a:solidFill>
                <a:latin typeface="Gill Sans MT" panose="020B0502020104020203" pitchFamily="34" charset="0"/>
              </a:rPr>
              <a:t>.</a:t>
            </a:r>
          </a:p>
          <a:p>
            <a:endParaRPr lang="en-US" sz="2000" dirty="0">
              <a:solidFill>
                <a:schemeClr val="accent1"/>
              </a:solidFill>
              <a:latin typeface="Gill Sans MT" panose="020B0502020104020203" pitchFamily="34" charset="0"/>
            </a:endParaRPr>
          </a:p>
          <a:p>
            <a:r>
              <a:rPr lang="en-US" sz="2000" dirty="0">
                <a:solidFill>
                  <a:schemeClr val="accent1"/>
                </a:solidFill>
                <a:latin typeface="Gill Sans MT" panose="020B0502020104020203" pitchFamily="34" charset="0"/>
              </a:rPr>
              <a:t>Partnership Goal: Provide student support to help students understand and manage emotions, set and achieve positive goals, feel and show empathy for others, establish and maintain positive relationships, and make responsible decisions</a:t>
            </a:r>
            <a:r>
              <a:rPr lang="en-US" sz="2000" dirty="0" smtClean="0">
                <a:solidFill>
                  <a:schemeClr val="accent1"/>
                </a:solidFill>
                <a:latin typeface="Gill Sans MT" panose="020B0502020104020203" pitchFamily="34" charset="0"/>
              </a:rPr>
              <a:t>.</a:t>
            </a:r>
          </a:p>
          <a:p>
            <a:endParaRPr lang="en-US" sz="2000" dirty="0">
              <a:solidFill>
                <a:schemeClr val="accent1"/>
              </a:solidFill>
              <a:latin typeface="Gill Sans MT" panose="020B0502020104020203" pitchFamily="34" charset="0"/>
            </a:endParaRPr>
          </a:p>
          <a:p>
            <a:r>
              <a:rPr lang="en-US" sz="2000" dirty="0">
                <a:solidFill>
                  <a:schemeClr val="accent1"/>
                </a:solidFill>
                <a:latin typeface="Gill Sans MT" panose="020B0502020104020203" pitchFamily="34" charset="0"/>
              </a:rPr>
              <a:t>Outcomes/Elements:</a:t>
            </a:r>
          </a:p>
          <a:p>
            <a:pPr marL="342900" lvl="0" indent="-342900">
              <a:buFont typeface="Arial" panose="020B0604020202020204" pitchFamily="34" charset="0"/>
              <a:buChar char="•"/>
            </a:pPr>
            <a:r>
              <a:rPr lang="en-US" sz="2000" dirty="0">
                <a:solidFill>
                  <a:schemeClr val="accent1"/>
                </a:solidFill>
                <a:latin typeface="Gill Sans MT" panose="020B0502020104020203" pitchFamily="34" charset="0"/>
              </a:rPr>
              <a:t>Increase in school Gallup Scores</a:t>
            </a:r>
          </a:p>
          <a:p>
            <a:pPr marL="342900" lvl="0" indent="-342900">
              <a:buFont typeface="Arial" panose="020B0604020202020204" pitchFamily="34" charset="0"/>
              <a:buChar char="•"/>
            </a:pPr>
            <a:r>
              <a:rPr lang="en-US" sz="2000" dirty="0">
                <a:solidFill>
                  <a:schemeClr val="accent1"/>
                </a:solidFill>
                <a:latin typeface="Gill Sans MT" panose="020B0502020104020203" pitchFamily="34" charset="0"/>
              </a:rPr>
              <a:t>Decrease in office referrals</a:t>
            </a:r>
          </a:p>
          <a:p>
            <a:pPr marL="342900" lvl="0" indent="-342900">
              <a:buFont typeface="Arial" panose="020B0604020202020204" pitchFamily="34" charset="0"/>
              <a:buChar char="•"/>
            </a:pPr>
            <a:r>
              <a:rPr lang="en-US" sz="2000" dirty="0">
                <a:solidFill>
                  <a:schemeClr val="accent1"/>
                </a:solidFill>
                <a:latin typeface="Gill Sans MT" panose="020B0502020104020203" pitchFamily="34" charset="0"/>
              </a:rPr>
              <a:t>Increase in attendance</a:t>
            </a:r>
          </a:p>
          <a:p>
            <a:pPr marL="342900" lvl="0" indent="-342900">
              <a:buFont typeface="Arial" panose="020B0604020202020204" pitchFamily="34" charset="0"/>
              <a:buChar char="•"/>
            </a:pPr>
            <a:r>
              <a:rPr lang="en-US" sz="2000" dirty="0">
                <a:solidFill>
                  <a:schemeClr val="accent1"/>
                </a:solidFill>
                <a:latin typeface="Gill Sans MT" panose="020B0502020104020203" pitchFamily="34" charset="0"/>
              </a:rPr>
              <a:t>Increase student achievement</a:t>
            </a:r>
          </a:p>
        </p:txBody>
      </p:sp>
    </p:spTree>
    <p:extLst>
      <p:ext uri="{BB962C8B-B14F-4D97-AF65-F5344CB8AC3E}">
        <p14:creationId xmlns:p14="http://schemas.microsoft.com/office/powerpoint/2010/main" val="2419272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400"/>
            <a:ext cx="8229600" cy="1080197"/>
          </a:xfrm>
          <a:noFill/>
          <a:ln>
            <a:noFill/>
          </a:ln>
        </p:spPr>
        <p:txBody>
          <a:bodyPr>
            <a:noAutofit/>
          </a:bodyPr>
          <a:lstStyle/>
          <a:p>
            <a:r>
              <a:rPr lang="en-US" dirty="0"/>
              <a:t>Focus Area 7: School Based Therapy Services</a:t>
            </a:r>
            <a:endParaRPr lang="en-US" b="1" dirty="0"/>
          </a:p>
        </p:txBody>
      </p:sp>
      <p:sp>
        <p:nvSpPr>
          <p:cNvPr id="13" name="TextBox 12"/>
          <p:cNvSpPr txBox="1"/>
          <p:nvPr/>
        </p:nvSpPr>
        <p:spPr>
          <a:xfrm>
            <a:off x="587968" y="1600200"/>
            <a:ext cx="8125688" cy="646331"/>
          </a:xfrm>
          <a:prstGeom prst="rect">
            <a:avLst/>
          </a:prstGeom>
          <a:noFill/>
        </p:spPr>
        <p:txBody>
          <a:bodyPr wrap="square" rtlCol="0">
            <a:spAutoFit/>
          </a:bodyPr>
          <a:lstStyle/>
          <a:p>
            <a:endParaRPr lang="en-US" dirty="0" smtClean="0">
              <a:solidFill>
                <a:schemeClr val="tx1">
                  <a:lumMod val="50000"/>
                </a:schemeClr>
              </a:solidFill>
            </a:endParaRPr>
          </a:p>
          <a:p>
            <a:endParaRPr lang="en-US" dirty="0">
              <a:solidFill>
                <a:schemeClr val="tx1">
                  <a:lumMod val="50000"/>
                </a:schemeClr>
              </a:solidFill>
            </a:endParaRPr>
          </a:p>
        </p:txBody>
      </p:sp>
      <p:sp>
        <p:nvSpPr>
          <p:cNvPr id="3" name="Rectangle 2"/>
          <p:cNvSpPr/>
          <p:nvPr/>
        </p:nvSpPr>
        <p:spPr>
          <a:xfrm>
            <a:off x="304800" y="1028343"/>
            <a:ext cx="8610600" cy="4385816"/>
          </a:xfrm>
          <a:prstGeom prst="rect">
            <a:avLst/>
          </a:prstGeom>
        </p:spPr>
        <p:txBody>
          <a:bodyPr wrap="square">
            <a:spAutoFit/>
          </a:bodyPr>
          <a:lstStyle/>
          <a:p>
            <a:endParaRPr lang="en-US" dirty="0" smtClean="0"/>
          </a:p>
          <a:p>
            <a:endParaRPr lang="en-US" dirty="0"/>
          </a:p>
          <a:p>
            <a:endParaRPr lang="en-US" dirty="0" smtClean="0">
              <a:solidFill>
                <a:schemeClr val="accent1"/>
              </a:solidFill>
              <a:latin typeface="Gill Sans MT" panose="020B0502020104020203" pitchFamily="34" charset="0"/>
            </a:endParaRPr>
          </a:p>
          <a:p>
            <a:r>
              <a:rPr lang="en-US" i="1" dirty="0" smtClean="0">
                <a:solidFill>
                  <a:schemeClr val="accent1"/>
                </a:solidFill>
                <a:latin typeface="Gill Sans MT" panose="020B0502020104020203" pitchFamily="34" charset="0"/>
              </a:rPr>
              <a:t>All </a:t>
            </a:r>
            <a:r>
              <a:rPr lang="en-US" i="1" dirty="0">
                <a:solidFill>
                  <a:schemeClr val="accent1"/>
                </a:solidFill>
                <a:latin typeface="Gill Sans MT" panose="020B0502020104020203" pitchFamily="34" charset="0"/>
              </a:rPr>
              <a:t>school based therapy service providers will be</a:t>
            </a:r>
            <a:r>
              <a:rPr lang="en-US" i="1" dirty="0" smtClean="0">
                <a:solidFill>
                  <a:schemeClr val="accent1"/>
                </a:solidFill>
                <a:latin typeface="Gill Sans MT" panose="020B0502020104020203" pitchFamily="34" charset="0"/>
              </a:rPr>
              <a:t>:</a:t>
            </a:r>
          </a:p>
          <a:p>
            <a:endParaRPr lang="en-US" i="1" dirty="0">
              <a:solidFill>
                <a:schemeClr val="accent1"/>
              </a:solidFill>
              <a:latin typeface="Gill Sans MT" panose="020B0502020104020203" pitchFamily="34" charset="0"/>
            </a:endParaRPr>
          </a:p>
          <a:p>
            <a:pPr marL="285750" lvl="0" indent="-285750">
              <a:lnSpc>
                <a:spcPct val="150000"/>
              </a:lnSpc>
              <a:buFont typeface="Arial" panose="020B0604020202020204" pitchFamily="34" charset="0"/>
              <a:buChar char="•"/>
            </a:pPr>
            <a:r>
              <a:rPr lang="en-US" i="1" dirty="0">
                <a:solidFill>
                  <a:schemeClr val="accent1"/>
                </a:solidFill>
                <a:latin typeface="Gill Sans MT" panose="020B0502020104020203" pitchFamily="34" charset="0"/>
              </a:rPr>
              <a:t>Coordinated through Meredith Dohmen, Student Supports </a:t>
            </a:r>
            <a:r>
              <a:rPr lang="en-US" i="1" dirty="0" smtClean="0">
                <a:solidFill>
                  <a:schemeClr val="accent1"/>
                </a:solidFill>
                <a:latin typeface="Gill Sans MT" panose="020B0502020104020203" pitchFamily="34" charset="0"/>
              </a:rPr>
              <a:t>Coordinator at </a:t>
            </a:r>
            <a:r>
              <a:rPr lang="en-US" i="1" dirty="0">
                <a:solidFill>
                  <a:schemeClr val="accent1"/>
                </a:solidFill>
                <a:latin typeface="Gill Sans MT" panose="020B0502020104020203" pitchFamily="34" charset="0"/>
              </a:rPr>
              <a:t>the District Office</a:t>
            </a:r>
          </a:p>
          <a:p>
            <a:pPr marL="285750" lvl="0" indent="-285750">
              <a:lnSpc>
                <a:spcPct val="150000"/>
              </a:lnSpc>
              <a:buFont typeface="Arial" panose="020B0604020202020204" pitchFamily="34" charset="0"/>
              <a:buChar char="•"/>
            </a:pPr>
            <a:r>
              <a:rPr lang="en-US" i="1" dirty="0">
                <a:solidFill>
                  <a:schemeClr val="accent1"/>
                </a:solidFill>
                <a:latin typeface="Gill Sans MT" panose="020B0502020104020203" pitchFamily="34" charset="0"/>
              </a:rPr>
              <a:t>All providers must complete a School Based Therapy MOU</a:t>
            </a:r>
          </a:p>
          <a:p>
            <a:pPr marL="285750" lvl="0" indent="-285750">
              <a:lnSpc>
                <a:spcPct val="150000"/>
              </a:lnSpc>
              <a:buFont typeface="Arial" panose="020B0604020202020204" pitchFamily="34" charset="0"/>
              <a:buChar char="•"/>
            </a:pPr>
            <a:r>
              <a:rPr lang="en-US" i="1" dirty="0">
                <a:solidFill>
                  <a:schemeClr val="accent1"/>
                </a:solidFill>
                <a:latin typeface="Gill Sans MT" panose="020B0502020104020203" pitchFamily="34" charset="0"/>
              </a:rPr>
              <a:t>All providers will be expected to obtain parent consent for therapy services and a release of information in order to communicate with the school </a:t>
            </a:r>
          </a:p>
          <a:p>
            <a:pPr marL="285750" lvl="0" indent="-285750">
              <a:lnSpc>
                <a:spcPct val="150000"/>
              </a:lnSpc>
              <a:buFont typeface="Arial" panose="020B0604020202020204" pitchFamily="34" charset="0"/>
              <a:buChar char="•"/>
            </a:pPr>
            <a:r>
              <a:rPr lang="en-US" i="1" dirty="0">
                <a:solidFill>
                  <a:schemeClr val="accent1"/>
                </a:solidFill>
                <a:latin typeface="Gill Sans MT" panose="020B0502020104020203" pitchFamily="34" charset="0"/>
              </a:rPr>
              <a:t>Schools recognize therapy services are a family’s choice and do not make direct referrals to any one provider including school based providers.</a:t>
            </a:r>
          </a:p>
          <a:p>
            <a:pPr marL="285750" lvl="0" indent="-285750">
              <a:lnSpc>
                <a:spcPct val="150000"/>
              </a:lnSpc>
              <a:buFont typeface="Arial" panose="020B0604020202020204" pitchFamily="34" charset="0"/>
              <a:buChar char="•"/>
            </a:pPr>
            <a:r>
              <a:rPr lang="en-US" i="1" dirty="0">
                <a:solidFill>
                  <a:schemeClr val="accent1"/>
                </a:solidFill>
                <a:latin typeface="Gill Sans MT" panose="020B0502020104020203" pitchFamily="34" charset="0"/>
              </a:rPr>
              <a:t>All school based therapy providers must be coordinated with Magellan and DMPS</a:t>
            </a:r>
          </a:p>
        </p:txBody>
      </p:sp>
    </p:spTree>
    <p:extLst>
      <p:ext uri="{BB962C8B-B14F-4D97-AF65-F5344CB8AC3E}">
        <p14:creationId xmlns:p14="http://schemas.microsoft.com/office/powerpoint/2010/main" val="14468766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a:noFill/>
          <a:ln>
            <a:noFill/>
          </a:ln>
        </p:spPr>
        <p:txBody>
          <a:bodyPr>
            <a:normAutofit/>
          </a:bodyPr>
          <a:lstStyle/>
          <a:p>
            <a:r>
              <a:rPr lang="en-US" dirty="0"/>
              <a:t>“</a:t>
            </a:r>
            <a:r>
              <a:rPr lang="en-US" sz="2400" dirty="0"/>
              <a:t>Alone we can do so little; together we can do so much” </a:t>
            </a:r>
            <a:r>
              <a:rPr lang="en-US" sz="2400" dirty="0" smtClean="0"/>
              <a:t>― </a:t>
            </a:r>
            <a:r>
              <a:rPr lang="en-US" sz="2400" dirty="0">
                <a:hlinkClick r:id="rId3"/>
              </a:rPr>
              <a:t>Helen Keller</a:t>
            </a:r>
            <a:r>
              <a:rPr lang="en-US" sz="2400" dirty="0"/>
              <a:t> </a:t>
            </a:r>
            <a:endParaRPr lang="en-US" sz="2400" b="1" dirty="0"/>
          </a:p>
        </p:txBody>
      </p:sp>
      <p:sp>
        <p:nvSpPr>
          <p:cNvPr id="3" name="TextBox 2"/>
          <p:cNvSpPr txBox="1"/>
          <p:nvPr/>
        </p:nvSpPr>
        <p:spPr>
          <a:xfrm>
            <a:off x="468086" y="1447800"/>
            <a:ext cx="8001000" cy="4062651"/>
          </a:xfrm>
          <a:prstGeom prst="rect">
            <a:avLst/>
          </a:prstGeom>
          <a:noFill/>
        </p:spPr>
        <p:txBody>
          <a:bodyPr wrap="square" rtlCol="0">
            <a:spAutoFit/>
          </a:bodyPr>
          <a:lstStyle/>
          <a:p>
            <a:pPr algn="ctr">
              <a:lnSpc>
                <a:spcPct val="200000"/>
              </a:lnSpc>
            </a:pPr>
            <a:r>
              <a:rPr lang="en-US" sz="2400" b="1" dirty="0" smtClean="0">
                <a:solidFill>
                  <a:schemeClr val="accent1"/>
                </a:solidFill>
                <a:latin typeface="Gill Sans MT" panose="020B0502020104020203" pitchFamily="34" charset="0"/>
              </a:rPr>
              <a:t>What makes a successful partnership??</a:t>
            </a:r>
          </a:p>
          <a:p>
            <a:pPr marL="342900" indent="-342900">
              <a:lnSpc>
                <a:spcPct val="200000"/>
              </a:lnSpc>
              <a:buAutoNum type="arabicPeriod"/>
            </a:pPr>
            <a:r>
              <a:rPr lang="en-US" sz="2400" dirty="0" smtClean="0">
                <a:solidFill>
                  <a:schemeClr val="accent1"/>
                </a:solidFill>
                <a:latin typeface="Gill Sans MT" panose="020B0502020104020203" pitchFamily="34" charset="0"/>
              </a:rPr>
              <a:t>Communication</a:t>
            </a:r>
          </a:p>
          <a:p>
            <a:pPr marL="342900" indent="-342900">
              <a:lnSpc>
                <a:spcPct val="200000"/>
              </a:lnSpc>
              <a:buAutoNum type="arabicPeriod"/>
            </a:pPr>
            <a:r>
              <a:rPr lang="en-US" sz="2400" dirty="0" smtClean="0">
                <a:solidFill>
                  <a:schemeClr val="accent1"/>
                </a:solidFill>
                <a:latin typeface="Gill Sans MT" panose="020B0502020104020203" pitchFamily="34" charset="0"/>
              </a:rPr>
              <a:t>Shared Accountability</a:t>
            </a:r>
          </a:p>
          <a:p>
            <a:pPr marL="342900" indent="-342900">
              <a:lnSpc>
                <a:spcPct val="200000"/>
              </a:lnSpc>
              <a:buAutoNum type="arabicPeriod"/>
            </a:pPr>
            <a:r>
              <a:rPr lang="en-US" sz="2400" dirty="0" smtClean="0">
                <a:solidFill>
                  <a:schemeClr val="accent1"/>
                </a:solidFill>
                <a:latin typeface="Gill Sans MT" panose="020B0502020104020203" pitchFamily="34" charset="0"/>
              </a:rPr>
              <a:t>Respectful Relationships</a:t>
            </a:r>
          </a:p>
          <a:p>
            <a:pPr marL="342900" indent="-342900">
              <a:lnSpc>
                <a:spcPct val="200000"/>
              </a:lnSpc>
              <a:buAutoNum type="arabicPeriod"/>
            </a:pPr>
            <a:r>
              <a:rPr lang="en-US" sz="2400" dirty="0" smtClean="0">
                <a:solidFill>
                  <a:schemeClr val="accent1"/>
                </a:solidFill>
                <a:latin typeface="Gill Sans MT" panose="020B0502020104020203" pitchFamily="34" charset="0"/>
              </a:rPr>
              <a:t>Leadership Mind-Service Heart</a:t>
            </a:r>
          </a:p>
          <a:p>
            <a:pPr marL="342900" indent="-342900">
              <a:buAutoNum type="arabicPeriod"/>
            </a:pPr>
            <a:endParaRPr lang="en-US" dirty="0">
              <a:latin typeface="Gill Sans MT" panose="020B0502020104020203" pitchFamily="34" charset="0"/>
            </a:endParaRPr>
          </a:p>
        </p:txBody>
      </p:sp>
      <p:pic>
        <p:nvPicPr>
          <p:cNvPr id="4098" name="Picture 2" descr="C:\Users\allyson.vukovich@dmschools.org\AppData\Local\Microsoft\Windows\Temporary Internet Files\Content.IE5\Z8990AF1\MC90007093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7400" y="2438400"/>
            <a:ext cx="28194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7918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a:solidFill>
            <a:schemeClr val="accent1"/>
          </a:solidFill>
        </p:spPr>
        <p:txBody>
          <a:bodyPr>
            <a:normAutofit fontScale="90000"/>
          </a:bodyPr>
          <a:lstStyle/>
          <a:p>
            <a:r>
              <a:rPr lang="en-US" sz="4000" dirty="0"/>
              <a:t>	</a:t>
            </a:r>
            <a:br>
              <a:rPr lang="en-US" sz="4000" dirty="0"/>
            </a:br>
            <a:r>
              <a:rPr lang="en-US" dirty="0" smtClean="0"/>
              <a:t>What is the Role of the Community School Site Coordinator??</a:t>
            </a:r>
            <a:endParaRPr lang="en-US" b="1" dirty="0"/>
          </a:p>
        </p:txBody>
      </p:sp>
      <p:sp>
        <p:nvSpPr>
          <p:cNvPr id="6" name="Content Placeholder 5"/>
          <p:cNvSpPr>
            <a:spLocks noGrp="1"/>
          </p:cNvSpPr>
          <p:nvPr>
            <p:ph idx="1"/>
          </p:nvPr>
        </p:nvSpPr>
        <p:spPr>
          <a:xfrm>
            <a:off x="457200" y="2362200"/>
            <a:ext cx="8229600" cy="3763963"/>
          </a:xfrm>
        </p:spPr>
        <p:txBody>
          <a:bodyPr/>
          <a:lstStyle/>
          <a:p>
            <a:pPr marL="4572" indent="0">
              <a:buNone/>
            </a:pPr>
            <a:r>
              <a:rPr lang="en-US" dirty="0">
                <a:hlinkClick r:id="rId3"/>
              </a:rPr>
              <a:t>https://</a:t>
            </a:r>
            <a:r>
              <a:rPr lang="en-US" dirty="0" smtClean="0">
                <a:hlinkClick r:id="rId3"/>
              </a:rPr>
              <a:t>www.youtube.com/watch?v=P8GaUJEP2h0#t=172</a:t>
            </a:r>
            <a:endParaRPr lang="en-US" dirty="0" smtClean="0"/>
          </a:p>
          <a:p>
            <a:pPr marL="4572" indent="0">
              <a:buNone/>
            </a:pPr>
            <a:endParaRPr lang="en-US" dirty="0" smtClean="0"/>
          </a:p>
          <a:p>
            <a:endParaRPr lang="en-US" dirty="0"/>
          </a:p>
        </p:txBody>
      </p:sp>
    </p:spTree>
    <p:extLst>
      <p:ext uri="{BB962C8B-B14F-4D97-AF65-F5344CB8AC3E}">
        <p14:creationId xmlns:p14="http://schemas.microsoft.com/office/powerpoint/2010/main" val="2574055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1000"/>
            <a:ext cx="8763000" cy="884238"/>
          </a:xfrm>
        </p:spPr>
        <p:txBody>
          <a:bodyPr>
            <a:normAutofit fontScale="90000"/>
          </a:bodyPr>
          <a:lstStyle/>
          <a:p>
            <a:r>
              <a:rPr lang="en-US" dirty="0" smtClean="0"/>
              <a:t>Community School Coordinators</a:t>
            </a:r>
            <a:r>
              <a:rPr lang="en-US" sz="2800" dirty="0" smtClean="0"/>
              <a:t/>
            </a:r>
            <a:br>
              <a:rPr lang="en-US" sz="2800" dirty="0" smtClean="0"/>
            </a:br>
            <a:endParaRPr lang="en-US" sz="2800" dirty="0"/>
          </a:p>
        </p:txBody>
      </p:sp>
      <p:sp>
        <p:nvSpPr>
          <p:cNvPr id="3" name="Content Placeholder 2"/>
          <p:cNvSpPr>
            <a:spLocks noGrp="1"/>
          </p:cNvSpPr>
          <p:nvPr>
            <p:ph idx="1"/>
          </p:nvPr>
        </p:nvSpPr>
        <p:spPr/>
        <p:txBody>
          <a:bodyPr>
            <a:normAutofit/>
          </a:bodyPr>
          <a:lstStyle/>
          <a:p>
            <a:r>
              <a:rPr lang="en-US" sz="2000" dirty="0"/>
              <a:t>CSC Goal 1:  To foster effective school -community relationships toward improved student outcomes.</a:t>
            </a:r>
          </a:p>
          <a:p>
            <a:r>
              <a:rPr lang="en-US" sz="2000" dirty="0"/>
              <a:t>CSC Goal 2: To support 8th to 9th grade transitions with an emphasis on improved student engagement</a:t>
            </a:r>
          </a:p>
          <a:p>
            <a:r>
              <a:rPr lang="en-US" sz="2000" dirty="0"/>
              <a:t>CSC Goal 3: To improve students' community engagement and social awareness. </a:t>
            </a:r>
          </a:p>
          <a:p>
            <a:r>
              <a:rPr lang="en-US" sz="2000" dirty="0"/>
              <a:t>CSC Goal 4: Increase family engagement with schools</a:t>
            </a:r>
          </a:p>
          <a:p>
            <a:r>
              <a:rPr lang="en-US" sz="2000" dirty="0"/>
              <a:t>CSC Goal 5: Growth of Community School Program</a:t>
            </a:r>
          </a:p>
          <a:p>
            <a:pPr marL="4572" indent="0">
              <a:buNone/>
            </a:pPr>
            <a:endParaRPr lang="en-US" dirty="0" smtClean="0"/>
          </a:p>
          <a:p>
            <a:pPr lvl="8"/>
            <a:endParaRPr lang="en-US" dirty="0"/>
          </a:p>
        </p:txBody>
      </p:sp>
    </p:spTree>
    <p:extLst>
      <p:ext uri="{BB962C8B-B14F-4D97-AF65-F5344CB8AC3E}">
        <p14:creationId xmlns:p14="http://schemas.microsoft.com/office/powerpoint/2010/main" val="27106081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CSC Goal 1:  To foster effective school -community relationships toward improved student outcomes.</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sz="2000" dirty="0"/>
              <a:t>Create/implement Community Partner Guide</a:t>
            </a:r>
            <a:r>
              <a:rPr lang="en-US" sz="2000" dirty="0" smtClean="0"/>
              <a:t>.</a:t>
            </a:r>
          </a:p>
          <a:p>
            <a:r>
              <a:rPr lang="en-US" sz="2000" dirty="0"/>
              <a:t>Administer partner survey to measure perception and </a:t>
            </a:r>
            <a:r>
              <a:rPr lang="en-US" sz="2000" dirty="0" smtClean="0"/>
              <a:t>trust (pre and post)</a:t>
            </a:r>
          </a:p>
          <a:p>
            <a:r>
              <a:rPr lang="en-US" sz="2000" dirty="0"/>
              <a:t>Create data tracking system through Infinite Campus to gauge student outcomes of partner services</a:t>
            </a:r>
            <a:r>
              <a:rPr lang="en-US" sz="2000" dirty="0" smtClean="0"/>
              <a:t>.</a:t>
            </a:r>
          </a:p>
          <a:p>
            <a:r>
              <a:rPr lang="en-US" sz="2000" dirty="0"/>
              <a:t>Creation of a  Community Resource Guide to assist in making sure all school teams are aware of community </a:t>
            </a:r>
            <a:r>
              <a:rPr lang="en-US" sz="2000" dirty="0" smtClean="0"/>
              <a:t>resources- will be utilized internally and externally </a:t>
            </a:r>
            <a:r>
              <a:rPr lang="en-US" sz="2000" dirty="0"/>
              <a:t>(work with community partners to complete as needed</a:t>
            </a:r>
            <a:r>
              <a:rPr lang="en-US" sz="2000" dirty="0" smtClean="0"/>
              <a:t>)</a:t>
            </a:r>
          </a:p>
          <a:p>
            <a:r>
              <a:rPr lang="en-US" sz="2000" dirty="0"/>
              <a:t>Work with DMPS Communication Team to create webpage for Community  Partners</a:t>
            </a:r>
          </a:p>
        </p:txBody>
      </p:sp>
    </p:spTree>
    <p:extLst>
      <p:ext uri="{BB962C8B-B14F-4D97-AF65-F5344CB8AC3E}">
        <p14:creationId xmlns:p14="http://schemas.microsoft.com/office/powerpoint/2010/main" val="2333345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CSC Goal 2: To support 8th to 9th grade transitions with an emphasis on improved student engagement</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sz="2000" dirty="0" smtClean="0"/>
              <a:t>Transition </a:t>
            </a:r>
            <a:r>
              <a:rPr lang="en-US" sz="2000" dirty="0"/>
              <a:t>Program training and planning</a:t>
            </a:r>
            <a:r>
              <a:rPr lang="en-US" sz="2000" dirty="0" smtClean="0"/>
              <a:t>.</a:t>
            </a:r>
          </a:p>
          <a:p>
            <a:pPr lvl="1"/>
            <a:r>
              <a:rPr lang="en-US" sz="2000" dirty="0" smtClean="0"/>
              <a:t>Link Crew Training to give staff structure to build from</a:t>
            </a:r>
          </a:p>
          <a:p>
            <a:pPr lvl="1"/>
            <a:r>
              <a:rPr lang="en-US" sz="2000" dirty="0" smtClean="0"/>
              <a:t>Work with ISU to help create structured programming containing key elements for success.</a:t>
            </a:r>
          </a:p>
          <a:p>
            <a:pPr lvl="2"/>
            <a:r>
              <a:rPr lang="en-US" sz="2000" dirty="0" smtClean="0"/>
              <a:t>Student Involvement/Focus Groups</a:t>
            </a:r>
          </a:p>
          <a:p>
            <a:pPr lvl="2"/>
            <a:r>
              <a:rPr lang="en-US" sz="2000" dirty="0" smtClean="0"/>
              <a:t>Cultural Proficiency</a:t>
            </a:r>
          </a:p>
          <a:p>
            <a:pPr lvl="2"/>
            <a:r>
              <a:rPr lang="en-US" sz="2000" dirty="0" smtClean="0"/>
              <a:t>Continued communication</a:t>
            </a:r>
          </a:p>
          <a:p>
            <a:pPr lvl="2"/>
            <a:r>
              <a:rPr lang="en-US" sz="2000" dirty="0" smtClean="0"/>
              <a:t>Family Engagement</a:t>
            </a:r>
          </a:p>
          <a:p>
            <a:pPr lvl="2"/>
            <a:r>
              <a:rPr lang="en-US" sz="2000" dirty="0" smtClean="0"/>
              <a:t>Summer Home Visits</a:t>
            </a:r>
          </a:p>
          <a:p>
            <a:pPr lvl="2"/>
            <a:r>
              <a:rPr lang="en-US" sz="2000" dirty="0" smtClean="0"/>
              <a:t>Summer Transition Program</a:t>
            </a:r>
          </a:p>
          <a:p>
            <a:pPr lvl="2"/>
            <a:r>
              <a:rPr lang="en-US" sz="2000" dirty="0" smtClean="0"/>
              <a:t>Consistency</a:t>
            </a:r>
          </a:p>
          <a:p>
            <a:pPr lvl="2"/>
            <a:r>
              <a:rPr lang="en-US" sz="2000" dirty="0" smtClean="0"/>
              <a:t>Community, community, community</a:t>
            </a:r>
            <a:endParaRPr lang="en-US" sz="2000" dirty="0"/>
          </a:p>
        </p:txBody>
      </p:sp>
    </p:spTree>
    <p:extLst>
      <p:ext uri="{BB962C8B-B14F-4D97-AF65-F5344CB8AC3E}">
        <p14:creationId xmlns:p14="http://schemas.microsoft.com/office/powerpoint/2010/main" val="4103829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Partnership Coordinator</a:t>
            </a:r>
            <a:endParaRPr lang="en-US" dirty="0"/>
          </a:p>
        </p:txBody>
      </p:sp>
      <p:sp>
        <p:nvSpPr>
          <p:cNvPr id="3" name="Content Placeholder 2"/>
          <p:cNvSpPr>
            <a:spLocks noGrp="1"/>
          </p:cNvSpPr>
          <p:nvPr>
            <p:ph sz="half" idx="1"/>
          </p:nvPr>
        </p:nvSpPr>
        <p:spPr/>
        <p:txBody>
          <a:bodyPr/>
          <a:lstStyle/>
          <a:p>
            <a:pPr marL="4572" indent="0">
              <a:buNone/>
            </a:pPr>
            <a:r>
              <a:rPr lang="en-US" dirty="0" smtClean="0"/>
              <a:t>What do I do???</a:t>
            </a:r>
          </a:p>
          <a:p>
            <a:r>
              <a:rPr lang="en-US" dirty="0" smtClean="0"/>
              <a:t>United Way Liaison</a:t>
            </a:r>
          </a:p>
          <a:p>
            <a:r>
              <a:rPr lang="en-US" dirty="0" smtClean="0"/>
              <a:t>Community Partnerships</a:t>
            </a:r>
          </a:p>
          <a:p>
            <a:r>
              <a:rPr lang="en-US" dirty="0" smtClean="0"/>
              <a:t>21</a:t>
            </a:r>
            <a:r>
              <a:rPr lang="en-US" baseline="30000" dirty="0" smtClean="0"/>
              <a:t>st</a:t>
            </a:r>
            <a:r>
              <a:rPr lang="en-US" dirty="0" smtClean="0"/>
              <a:t> Century</a:t>
            </a:r>
          </a:p>
          <a:p>
            <a:r>
              <a:rPr lang="en-US" dirty="0" smtClean="0"/>
              <a:t>Elementary Activities</a:t>
            </a:r>
          </a:p>
          <a:p>
            <a:r>
              <a:rPr lang="en-US" dirty="0" smtClean="0"/>
              <a:t>Metro Kids</a:t>
            </a:r>
          </a:p>
          <a:p>
            <a:endParaRPr lang="en-US" dirty="0" smtClean="0"/>
          </a:p>
          <a:p>
            <a:endParaRPr lang="en-US" dirty="0"/>
          </a:p>
        </p:txBody>
      </p:sp>
      <p:sp>
        <p:nvSpPr>
          <p:cNvPr id="7" name="Picture Placeholder 4"/>
          <p:cNvSpPr txBox="1">
            <a:spLocks/>
          </p:cNvSpPr>
          <p:nvPr/>
        </p:nvSpPr>
        <p:spPr>
          <a:xfrm>
            <a:off x="0" y="1447800"/>
            <a:ext cx="3286125" cy="2320925"/>
          </a:xfrm>
          <a:prstGeom prst="rect">
            <a:avLst/>
          </a:prstGeom>
        </p:spPr>
      </p:sp>
      <p:sp>
        <p:nvSpPr>
          <p:cNvPr id="18" name="Content Placeholder 17"/>
          <p:cNvSpPr>
            <a:spLocks noGrp="1"/>
          </p:cNvSpPr>
          <p:nvPr>
            <p:ph sz="half" idx="2"/>
          </p:nvPr>
        </p:nvSpPr>
        <p:spPr/>
        <p:txBody>
          <a:bodyPr/>
          <a:lstStyle/>
          <a:p>
            <a:endParaRPr lang="en-US" dirty="0"/>
          </a:p>
        </p:txBody>
      </p:sp>
      <p:pic>
        <p:nvPicPr>
          <p:cNvPr id="2055" name="Picture 7" descr="C:\Users\allyson.vukovich@dmschools.org\AppData\Local\Microsoft\Windows\Temporary Internet Files\Content.IE5\WZTOHVJH\MP91021639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1676400"/>
            <a:ext cx="4114800" cy="433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0702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CSC Goal 2: To support 8th to 9th grade transitions with an emphasis on improved student engagement</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sz="2000" dirty="0"/>
              <a:t>Conduct needs assessment of student interests  (7-8th) to inform </a:t>
            </a:r>
            <a:r>
              <a:rPr lang="en-US" sz="2000" dirty="0" smtClean="0"/>
              <a:t>activities</a:t>
            </a:r>
          </a:p>
          <a:p>
            <a:r>
              <a:rPr lang="en-US" sz="2000" dirty="0"/>
              <a:t>Create 8th grade Event Calendar of transition activities- working with middle school administration and Out of School Time Coordinator</a:t>
            </a:r>
            <a:r>
              <a:rPr lang="en-US" sz="2000" dirty="0" smtClean="0"/>
              <a:t>.</a:t>
            </a:r>
          </a:p>
          <a:p>
            <a:r>
              <a:rPr lang="en-US" sz="2000" dirty="0" smtClean="0"/>
              <a:t>With School </a:t>
            </a:r>
            <a:r>
              <a:rPr lang="en-US" sz="2000" dirty="0"/>
              <a:t>Teams, monitor 9th </a:t>
            </a:r>
            <a:r>
              <a:rPr lang="en-US" sz="2000" dirty="0" smtClean="0"/>
              <a:t>grade  student </a:t>
            </a:r>
            <a:r>
              <a:rPr lang="en-US" sz="2000" dirty="0"/>
              <a:t>achievement (5.75 credits  by year end</a:t>
            </a:r>
            <a:r>
              <a:rPr lang="en-US" sz="2000" dirty="0" smtClean="0"/>
              <a:t>)</a:t>
            </a:r>
          </a:p>
          <a:p>
            <a:r>
              <a:rPr lang="en-US" sz="2000" dirty="0" smtClean="0"/>
              <a:t>With School </a:t>
            </a:r>
            <a:r>
              <a:rPr lang="en-US" sz="2000" dirty="0"/>
              <a:t>Teams, monitor 9th grade </a:t>
            </a:r>
            <a:r>
              <a:rPr lang="en-US" sz="2000" dirty="0" smtClean="0"/>
              <a:t>student </a:t>
            </a:r>
            <a:r>
              <a:rPr lang="en-US" sz="2000" dirty="0"/>
              <a:t>engagement in activities (at least one extra/ co-curricular </a:t>
            </a:r>
            <a:r>
              <a:rPr lang="en-US" sz="2000" dirty="0" smtClean="0"/>
              <a:t>activity)</a:t>
            </a:r>
          </a:p>
          <a:p>
            <a:r>
              <a:rPr lang="en-US" sz="2000" dirty="0" smtClean="0"/>
              <a:t>With School </a:t>
            </a:r>
            <a:r>
              <a:rPr lang="en-US" sz="2000" dirty="0"/>
              <a:t>Teams, monitor 9th </a:t>
            </a:r>
            <a:r>
              <a:rPr lang="en-US" sz="2000" dirty="0" smtClean="0"/>
              <a:t>students </a:t>
            </a:r>
            <a:r>
              <a:rPr lang="en-US" sz="2000" dirty="0"/>
              <a:t>to ensure 90% attendance </a:t>
            </a:r>
            <a:r>
              <a:rPr lang="en-US" sz="2000" dirty="0" smtClean="0"/>
              <a:t>rate</a:t>
            </a:r>
            <a:endParaRPr lang="en-US" sz="2000" dirty="0"/>
          </a:p>
        </p:txBody>
      </p:sp>
    </p:spTree>
    <p:extLst>
      <p:ext uri="{BB962C8B-B14F-4D97-AF65-F5344CB8AC3E}">
        <p14:creationId xmlns:p14="http://schemas.microsoft.com/office/powerpoint/2010/main" val="11052900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CSC Goal 3: To improve students' community engagement and social awareness. </a:t>
            </a:r>
            <a:r>
              <a:rPr lang="en-US" dirty="0"/>
              <a:t/>
            </a:r>
            <a:br>
              <a:rPr lang="en-US" dirty="0"/>
            </a:br>
            <a:endParaRPr lang="en-US" dirty="0"/>
          </a:p>
        </p:txBody>
      </p:sp>
      <p:sp>
        <p:nvSpPr>
          <p:cNvPr id="3" name="Content Placeholder 2"/>
          <p:cNvSpPr>
            <a:spLocks noGrp="1"/>
          </p:cNvSpPr>
          <p:nvPr>
            <p:ph sz="half" idx="1"/>
          </p:nvPr>
        </p:nvSpPr>
        <p:spPr/>
        <p:txBody>
          <a:bodyPr>
            <a:normAutofit fontScale="92500" lnSpcReduction="20000"/>
          </a:bodyPr>
          <a:lstStyle/>
          <a:p>
            <a:r>
              <a:rPr lang="en-US" sz="2400" dirty="0"/>
              <a:t>Establish streamlined Silver Cord Program at all high schools; Work with school administration to recruit  students to get </a:t>
            </a:r>
            <a:r>
              <a:rPr lang="en-US" sz="2400" dirty="0" smtClean="0"/>
              <a:t>involved</a:t>
            </a:r>
          </a:p>
          <a:p>
            <a:r>
              <a:rPr lang="en-US" sz="2400" dirty="0"/>
              <a:t>Work in community and with partners to create volunteer opportunities. </a:t>
            </a:r>
            <a:endParaRPr lang="en-US" sz="2400" dirty="0" smtClean="0"/>
          </a:p>
          <a:p>
            <a:r>
              <a:rPr lang="en-US" sz="2400" dirty="0"/>
              <a:t>Work within school structures to be point of contact for volunteers</a:t>
            </a:r>
            <a:r>
              <a:rPr lang="en-US" sz="2400" dirty="0" smtClean="0"/>
              <a:t>.</a:t>
            </a:r>
          </a:p>
          <a:p>
            <a:r>
              <a:rPr lang="en-US" sz="2400" dirty="0"/>
              <a:t>Develop way to track hours served in Infinite Campus.</a:t>
            </a:r>
            <a:endParaRPr lang="en-US" sz="2400" dirty="0" smtClean="0"/>
          </a:p>
          <a:p>
            <a:pPr marL="4572" indent="0">
              <a:buNone/>
            </a:pPr>
            <a:endParaRPr lang="en-US" dirty="0"/>
          </a:p>
        </p:txBody>
      </p:sp>
      <p:sp>
        <p:nvSpPr>
          <p:cNvPr id="4" name="Content Placeholder 3"/>
          <p:cNvSpPr>
            <a:spLocks noGrp="1"/>
          </p:cNvSpPr>
          <p:nvPr>
            <p:ph sz="half" idx="2"/>
          </p:nvPr>
        </p:nvSpPr>
        <p:spPr/>
        <p:txBody>
          <a:bodyPr>
            <a:normAutofit fontScale="92500" lnSpcReduction="20000"/>
          </a:bodyPr>
          <a:lstStyle/>
          <a:p>
            <a:endParaRPr lang="en-US"/>
          </a:p>
        </p:txBody>
      </p:sp>
      <p:pic>
        <p:nvPicPr>
          <p:cNvPr id="5123" name="Picture 3" descr="C:\Users\allyson.vukovich@dmschools.org\AppData\Local\Microsoft\Windows\Temporary Internet Files\Content.IE5\9IH6G3BA\MC90015493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1752600"/>
            <a:ext cx="3810000" cy="4190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83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CSC Goal 4: Increase family engagement with schools</a:t>
            </a:r>
          </a:p>
        </p:txBody>
      </p:sp>
      <p:sp>
        <p:nvSpPr>
          <p:cNvPr id="4" name="Content Placeholder 3"/>
          <p:cNvSpPr>
            <a:spLocks noGrp="1"/>
          </p:cNvSpPr>
          <p:nvPr>
            <p:ph sz="half" idx="2"/>
          </p:nvPr>
        </p:nvSpPr>
        <p:spPr/>
        <p:txBody>
          <a:bodyPr>
            <a:normAutofit fontScale="85000" lnSpcReduction="20000"/>
          </a:bodyPr>
          <a:lstStyle/>
          <a:p>
            <a:r>
              <a:rPr lang="en-US" dirty="0"/>
              <a:t>Provide access to real-time school information via technology  (computer Kiosks, trainings, etc.) Working technology and the Office of Schools </a:t>
            </a:r>
            <a:r>
              <a:rPr lang="en-US" dirty="0" smtClean="0"/>
              <a:t>Team</a:t>
            </a:r>
          </a:p>
          <a:p>
            <a:endParaRPr lang="en-US" dirty="0"/>
          </a:p>
          <a:p>
            <a:r>
              <a:rPr lang="en-US" dirty="0"/>
              <a:t>Create Family Advisory Boards in middle schools </a:t>
            </a:r>
          </a:p>
          <a:p>
            <a:pPr marL="4572" indent="0">
              <a:buNone/>
            </a:pPr>
            <a:endParaRPr lang="en-US" dirty="0"/>
          </a:p>
          <a:p>
            <a:r>
              <a:rPr lang="en-US" dirty="0"/>
              <a:t>Parent University offered in our East/North feeder</a:t>
            </a:r>
          </a:p>
          <a:p>
            <a:endParaRPr lang="en-US" dirty="0"/>
          </a:p>
        </p:txBody>
      </p:sp>
      <p:pic>
        <p:nvPicPr>
          <p:cNvPr id="6146" name="Picture 2" descr="C:\Users\allyson.vukovich@dmschools.org\AppData\Local\Microsoft\Windows\Temporary Internet Files\Content.IE5\9IH6G3BA\MC900287080[1].wmf"/>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159220" y="1752600"/>
            <a:ext cx="3184179" cy="3570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2293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CSC Goal 5: Growth of Community School Program</a:t>
            </a:r>
            <a:r>
              <a:rPr lang="en-US" dirty="0"/>
              <a:t/>
            </a:r>
            <a:br>
              <a:rPr lang="en-US" dirty="0"/>
            </a:br>
            <a:endParaRPr lang="en-US" dirty="0"/>
          </a:p>
        </p:txBody>
      </p:sp>
      <p:sp>
        <p:nvSpPr>
          <p:cNvPr id="4" name="Picture Placeholder 3"/>
          <p:cNvSpPr>
            <a:spLocks noGrp="1"/>
          </p:cNvSpPr>
          <p:nvPr>
            <p:ph type="pic" sz="quarter" idx="10"/>
          </p:nvPr>
        </p:nvSpPr>
        <p:spPr/>
      </p:sp>
      <p:sp>
        <p:nvSpPr>
          <p:cNvPr id="3" name="Content Placeholder 2"/>
          <p:cNvSpPr>
            <a:spLocks noGrp="1"/>
          </p:cNvSpPr>
          <p:nvPr>
            <p:ph sz="quarter" idx="12"/>
          </p:nvPr>
        </p:nvSpPr>
        <p:spPr/>
        <p:txBody>
          <a:bodyPr>
            <a:normAutofit/>
          </a:bodyPr>
          <a:lstStyle/>
          <a:p>
            <a:r>
              <a:rPr lang="en-US" sz="2400" dirty="0"/>
              <a:t>Addition of Full Service School (</a:t>
            </a:r>
            <a:r>
              <a:rPr lang="en-US" sz="2400" dirty="0" err="1"/>
              <a:t>Scavo</a:t>
            </a:r>
            <a:r>
              <a:rPr lang="en-US" sz="2400" dirty="0"/>
              <a:t>) Site </a:t>
            </a:r>
            <a:r>
              <a:rPr lang="en-US" sz="2400" dirty="0" smtClean="0"/>
              <a:t>Coordinator</a:t>
            </a:r>
          </a:p>
          <a:p>
            <a:pPr marL="4572" indent="0">
              <a:buNone/>
            </a:pPr>
            <a:endParaRPr lang="en-US" sz="2400" dirty="0" smtClean="0"/>
          </a:p>
          <a:p>
            <a:r>
              <a:rPr lang="en-US" sz="2400" dirty="0"/>
              <a:t>Addition of District Community Partner Liaison</a:t>
            </a:r>
          </a:p>
        </p:txBody>
      </p:sp>
      <p:pic>
        <p:nvPicPr>
          <p:cNvPr id="7170" name="Picture 2" descr="C:\Users\allyson.vukovich@dmschools.org\AppData\Local\Microsoft\Windows\Temporary Internet Files\Content.IE5\9IH6G3BA\MP90044849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0"/>
            <a:ext cx="3124200"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92093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400"/>
            <a:ext cx="8229600" cy="1080197"/>
          </a:xfrm>
          <a:noFill/>
          <a:ln>
            <a:noFill/>
          </a:ln>
        </p:spPr>
        <p:txBody>
          <a:bodyPr>
            <a:normAutofit/>
          </a:bodyPr>
          <a:lstStyle/>
          <a:p>
            <a:r>
              <a:rPr lang="en-US" b="1" dirty="0" smtClean="0"/>
              <a:t>Questions</a:t>
            </a:r>
            <a:endParaRPr lang="en-US" b="1" dirty="0"/>
          </a:p>
        </p:txBody>
      </p:sp>
      <p:sp>
        <p:nvSpPr>
          <p:cNvPr id="13" name="TextBox 12"/>
          <p:cNvSpPr txBox="1"/>
          <p:nvPr/>
        </p:nvSpPr>
        <p:spPr>
          <a:xfrm>
            <a:off x="713512" y="1600200"/>
            <a:ext cx="8125688" cy="156966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2400" dirty="0" smtClean="0">
                <a:solidFill>
                  <a:schemeClr val="tx1"/>
                </a:solidFill>
                <a:latin typeface="Gill Sans MT" panose="020B0502020104020203" pitchFamily="34" charset="0"/>
              </a:rPr>
              <a:t>Allyson Vukovich- Community Partnership Coordinator</a:t>
            </a:r>
          </a:p>
          <a:p>
            <a:pPr algn="ctr"/>
            <a:r>
              <a:rPr lang="en-US" sz="2400" dirty="0" smtClean="0">
                <a:solidFill>
                  <a:schemeClr val="tx1"/>
                </a:solidFill>
                <a:latin typeface="Gill Sans MT" panose="020B0502020104020203" pitchFamily="34" charset="0"/>
                <a:hlinkClick r:id="rId3"/>
              </a:rPr>
              <a:t>Allyson.vukovich@dmschools.org</a:t>
            </a:r>
            <a:endParaRPr lang="en-US" sz="2400" dirty="0" smtClean="0">
              <a:solidFill>
                <a:schemeClr val="tx1"/>
              </a:solidFill>
              <a:latin typeface="Gill Sans MT" panose="020B0502020104020203" pitchFamily="34" charset="0"/>
            </a:endParaRPr>
          </a:p>
          <a:p>
            <a:pPr algn="ctr"/>
            <a:r>
              <a:rPr lang="en-US" sz="2400" dirty="0" smtClean="0">
                <a:solidFill>
                  <a:schemeClr val="tx1"/>
                </a:solidFill>
                <a:latin typeface="Gill Sans MT" panose="020B0502020104020203" pitchFamily="34" charset="0"/>
              </a:rPr>
              <a:t>515-864-1049</a:t>
            </a:r>
          </a:p>
          <a:p>
            <a:endParaRPr lang="en-US" sz="2400" dirty="0">
              <a:solidFill>
                <a:schemeClr val="tx1"/>
              </a:solidFill>
              <a:latin typeface="Gill Sans MT" panose="020B0502020104020203" pitchFamily="34" charset="0"/>
            </a:endParaRPr>
          </a:p>
        </p:txBody>
      </p:sp>
    </p:spTree>
    <p:extLst>
      <p:ext uri="{BB962C8B-B14F-4D97-AF65-F5344CB8AC3E}">
        <p14:creationId xmlns:p14="http://schemas.microsoft.com/office/powerpoint/2010/main" val="1742560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Vision</a:t>
            </a:r>
            <a:r>
              <a:rPr lang="en-US" dirty="0"/>
              <a:t>:  To be the model for urban education in the United States</a:t>
            </a:r>
          </a:p>
        </p:txBody>
      </p:sp>
      <p:sp>
        <p:nvSpPr>
          <p:cNvPr id="3" name="Content Placeholder 2"/>
          <p:cNvSpPr>
            <a:spLocks noGrp="1"/>
          </p:cNvSpPr>
          <p:nvPr>
            <p:ph idx="1"/>
          </p:nvPr>
        </p:nvSpPr>
        <p:spPr>
          <a:xfrm>
            <a:off x="0" y="1371600"/>
            <a:ext cx="9067800" cy="4876800"/>
          </a:xfrm>
        </p:spPr>
        <p:txBody>
          <a:bodyPr>
            <a:normAutofit fontScale="70000" lnSpcReduction="20000"/>
          </a:bodyPr>
          <a:lstStyle/>
          <a:p>
            <a:pPr marL="4572" indent="0">
              <a:buNone/>
            </a:pPr>
            <a:r>
              <a:rPr lang="en-US" dirty="0" smtClean="0">
                <a:solidFill>
                  <a:schemeClr val="tx2"/>
                </a:solidFill>
              </a:rPr>
              <a:t>Mission</a:t>
            </a:r>
            <a:r>
              <a:rPr lang="en-US" dirty="0">
                <a:solidFill>
                  <a:schemeClr val="tx2"/>
                </a:solidFill>
              </a:rPr>
              <a:t>: The Des Moines Public Schools exists so that the students graduate with the knowledge, skills, and abilities to be successful at the next stage of their lives</a:t>
            </a:r>
          </a:p>
          <a:p>
            <a:pPr marL="4572" indent="0">
              <a:buNone/>
            </a:pPr>
            <a:r>
              <a:rPr lang="en-US" dirty="0">
                <a:solidFill>
                  <a:schemeClr val="tx2"/>
                </a:solidFill>
              </a:rPr>
              <a:t> </a:t>
            </a:r>
          </a:p>
          <a:p>
            <a:pPr marL="4572" indent="0">
              <a:buNone/>
            </a:pPr>
            <a:r>
              <a:rPr lang="en-US" dirty="0">
                <a:solidFill>
                  <a:schemeClr val="tx2"/>
                </a:solidFill>
              </a:rPr>
              <a:t>We will:</a:t>
            </a:r>
          </a:p>
          <a:p>
            <a:pPr lvl="0"/>
            <a:r>
              <a:rPr lang="en-US" dirty="0">
                <a:solidFill>
                  <a:schemeClr val="tx2"/>
                </a:solidFill>
              </a:rPr>
              <a:t>Be guided by what is best for students and families.</a:t>
            </a:r>
          </a:p>
          <a:p>
            <a:pPr lvl="0"/>
            <a:r>
              <a:rPr lang="en-US" dirty="0">
                <a:solidFill>
                  <a:schemeClr val="tx2"/>
                </a:solidFill>
              </a:rPr>
              <a:t>Utilize accurate and timely data to create, drive and evaluate programming at the building and district level to support academic, student achievement and family engagement.</a:t>
            </a:r>
          </a:p>
          <a:p>
            <a:pPr lvl="0"/>
            <a:r>
              <a:rPr lang="en-US" dirty="0">
                <a:solidFill>
                  <a:schemeClr val="tx2"/>
                </a:solidFill>
              </a:rPr>
              <a:t>Work collaboratively with all stakeholders to: provide opportunities for students and families; provide resources and supports to meet the basic and developmental needs of our students and families.</a:t>
            </a:r>
          </a:p>
          <a:p>
            <a:pPr marL="4572" indent="0">
              <a:buNone/>
            </a:pPr>
            <a:endParaRPr lang="en-US" dirty="0"/>
          </a:p>
        </p:txBody>
      </p:sp>
    </p:spTree>
    <p:extLst>
      <p:ext uri="{BB962C8B-B14F-4D97-AF65-F5344CB8AC3E}">
        <p14:creationId xmlns:p14="http://schemas.microsoft.com/office/powerpoint/2010/main" val="3968744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1000"/>
            <a:ext cx="8763000" cy="884238"/>
          </a:xfrm>
        </p:spPr>
        <p:txBody>
          <a:bodyPr>
            <a:normAutofit fontScale="90000"/>
          </a:bodyPr>
          <a:lstStyle/>
          <a:p>
            <a:r>
              <a:rPr lang="en-US" dirty="0" smtClean="0"/>
              <a:t>Goal:  To </a:t>
            </a:r>
            <a:r>
              <a:rPr lang="en-US" dirty="0"/>
              <a:t>partner with the community to provide coordinated and targeted services through </a:t>
            </a:r>
            <a:r>
              <a:rPr lang="en-US" dirty="0" smtClean="0"/>
              <a:t>7 </a:t>
            </a:r>
            <a:r>
              <a:rPr lang="en-US" dirty="0"/>
              <a:t>areas</a:t>
            </a:r>
            <a:r>
              <a:rPr lang="en-US" sz="2800" dirty="0"/>
              <a:t>. </a:t>
            </a:r>
            <a:r>
              <a:rPr lang="en-US" sz="2800" dirty="0" smtClean="0"/>
              <a:t/>
            </a:r>
            <a:br>
              <a:rPr lang="en-US" sz="2800" dirty="0" smtClean="0"/>
            </a:br>
            <a:endParaRPr lang="en-US" sz="2800" dirty="0"/>
          </a:p>
        </p:txBody>
      </p:sp>
      <p:sp>
        <p:nvSpPr>
          <p:cNvPr id="3" name="Content Placeholder 2"/>
          <p:cNvSpPr>
            <a:spLocks noGrp="1"/>
          </p:cNvSpPr>
          <p:nvPr>
            <p:ph idx="1"/>
          </p:nvPr>
        </p:nvSpPr>
        <p:spPr/>
        <p:txBody>
          <a:bodyPr>
            <a:normAutofit fontScale="70000" lnSpcReduction="20000"/>
          </a:bodyPr>
          <a:lstStyle/>
          <a:p>
            <a:pPr lvl="0"/>
            <a:r>
              <a:rPr lang="en-US" sz="4500" dirty="0" smtClean="0">
                <a:solidFill>
                  <a:schemeClr val="accent1"/>
                </a:solidFill>
              </a:rPr>
              <a:t>Tutoring </a:t>
            </a:r>
            <a:endParaRPr lang="en-US" sz="4500" dirty="0">
              <a:solidFill>
                <a:schemeClr val="accent1"/>
              </a:solidFill>
            </a:endParaRPr>
          </a:p>
          <a:p>
            <a:pPr lvl="0"/>
            <a:r>
              <a:rPr lang="en-US" sz="4500" dirty="0">
                <a:solidFill>
                  <a:schemeClr val="accent1"/>
                </a:solidFill>
              </a:rPr>
              <a:t>Mentoring </a:t>
            </a:r>
          </a:p>
          <a:p>
            <a:pPr lvl="0"/>
            <a:r>
              <a:rPr lang="en-US" sz="4500" dirty="0">
                <a:solidFill>
                  <a:schemeClr val="accent1"/>
                </a:solidFill>
              </a:rPr>
              <a:t>Academic and Career Planning and Post-Secondary planning </a:t>
            </a:r>
          </a:p>
          <a:p>
            <a:pPr lvl="0"/>
            <a:r>
              <a:rPr lang="en-US" sz="4500" dirty="0">
                <a:solidFill>
                  <a:schemeClr val="accent1"/>
                </a:solidFill>
              </a:rPr>
              <a:t>Student Activities </a:t>
            </a:r>
          </a:p>
          <a:p>
            <a:pPr lvl="0"/>
            <a:r>
              <a:rPr lang="en-US" sz="4500" dirty="0">
                <a:solidFill>
                  <a:schemeClr val="accent1"/>
                </a:solidFill>
              </a:rPr>
              <a:t>Family </a:t>
            </a:r>
            <a:r>
              <a:rPr lang="en-US" sz="4500" dirty="0" smtClean="0">
                <a:solidFill>
                  <a:schemeClr val="accent1"/>
                </a:solidFill>
              </a:rPr>
              <a:t>Engagement</a:t>
            </a:r>
            <a:endParaRPr lang="en-US" sz="4500" dirty="0">
              <a:solidFill>
                <a:schemeClr val="accent1"/>
              </a:solidFill>
            </a:endParaRPr>
          </a:p>
          <a:p>
            <a:pPr lvl="0"/>
            <a:r>
              <a:rPr lang="en-US" sz="4500" dirty="0">
                <a:solidFill>
                  <a:schemeClr val="accent1"/>
                </a:solidFill>
              </a:rPr>
              <a:t>Social and Emotional </a:t>
            </a:r>
            <a:r>
              <a:rPr lang="en-US" sz="4500" dirty="0" smtClean="0">
                <a:solidFill>
                  <a:schemeClr val="accent1"/>
                </a:solidFill>
              </a:rPr>
              <a:t>Development</a:t>
            </a:r>
            <a:endParaRPr lang="en-US" sz="4500" dirty="0">
              <a:solidFill>
                <a:schemeClr val="accent1"/>
              </a:solidFill>
            </a:endParaRPr>
          </a:p>
          <a:p>
            <a:pPr lvl="0"/>
            <a:r>
              <a:rPr lang="en-US" sz="4500" i="1" dirty="0">
                <a:solidFill>
                  <a:schemeClr val="accent1"/>
                </a:solidFill>
              </a:rPr>
              <a:t>School Based Therapy</a:t>
            </a:r>
          </a:p>
          <a:p>
            <a:pPr marL="4572" indent="0">
              <a:buNone/>
            </a:pPr>
            <a:endParaRPr lang="en-US" dirty="0" smtClean="0"/>
          </a:p>
          <a:p>
            <a:pPr lvl="8"/>
            <a:endParaRPr lang="en-US" dirty="0"/>
          </a:p>
        </p:txBody>
      </p:sp>
    </p:spTree>
    <p:extLst>
      <p:ext uri="{BB962C8B-B14F-4D97-AF65-F5344CB8AC3E}">
        <p14:creationId xmlns:p14="http://schemas.microsoft.com/office/powerpoint/2010/main" val="3939743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29" y="-14514"/>
            <a:ext cx="9144000" cy="1447800"/>
          </a:xfrm>
          <a:solidFill>
            <a:schemeClr val="accent1"/>
          </a:solidFill>
        </p:spPr>
        <p:txBody>
          <a:bodyPr>
            <a:normAutofit fontScale="90000"/>
          </a:bodyPr>
          <a:lstStyle/>
          <a:p>
            <a:r>
              <a:rPr lang="en-US" sz="4000" dirty="0"/>
              <a:t>	</a:t>
            </a:r>
            <a:br>
              <a:rPr lang="en-US" sz="4000" dirty="0"/>
            </a:br>
            <a:r>
              <a:rPr lang="en-US" sz="4000" dirty="0"/>
              <a:t>Establishing a Community Partnership</a:t>
            </a:r>
            <a:r>
              <a:rPr lang="en-US" dirty="0"/>
              <a:t/>
            </a:r>
            <a:br>
              <a:rPr lang="en-US" dirty="0"/>
            </a:br>
            <a:endParaRPr lang="en-US" b="1" dirty="0"/>
          </a:p>
        </p:txBody>
      </p:sp>
      <p:sp>
        <p:nvSpPr>
          <p:cNvPr id="3" name="Content Placeholder 2"/>
          <p:cNvSpPr>
            <a:spLocks noGrp="1"/>
          </p:cNvSpPr>
          <p:nvPr>
            <p:ph idx="1"/>
          </p:nvPr>
        </p:nvSpPr>
        <p:spPr>
          <a:xfrm>
            <a:off x="706580" y="1814945"/>
            <a:ext cx="7667680" cy="4357255"/>
          </a:xfrm>
        </p:spPr>
        <p:txBody>
          <a:bodyPr>
            <a:normAutofit/>
          </a:bodyPr>
          <a:lstStyle/>
          <a:p>
            <a:r>
              <a:rPr lang="en-US" sz="2400" dirty="0">
                <a:solidFill>
                  <a:schemeClr val="accent1"/>
                </a:solidFill>
              </a:rPr>
              <a:t>Step 1: If you are interested in becoming a partner in any of the 7 focus areas, please contact Allyson Vukovich (</a:t>
            </a:r>
            <a:r>
              <a:rPr lang="en-US" sz="2400" u="sng" dirty="0">
                <a:solidFill>
                  <a:schemeClr val="accent1"/>
                </a:solidFill>
                <a:hlinkClick r:id="rId3"/>
              </a:rPr>
              <a:t>Allyson.vukovich@dmschools.org</a:t>
            </a:r>
            <a:r>
              <a:rPr lang="en-US" sz="2400" dirty="0">
                <a:solidFill>
                  <a:schemeClr val="accent1"/>
                </a:solidFill>
              </a:rPr>
              <a:t>), Community Partner Coordinator to set up a meeting</a:t>
            </a:r>
            <a:r>
              <a:rPr lang="en-US" sz="2400" dirty="0" smtClean="0">
                <a:solidFill>
                  <a:schemeClr val="accent1"/>
                </a:solidFill>
              </a:rPr>
              <a:t>.</a:t>
            </a:r>
          </a:p>
          <a:p>
            <a:pPr marL="4572" indent="0">
              <a:buNone/>
            </a:pPr>
            <a:endParaRPr lang="en-US" sz="2400" dirty="0">
              <a:solidFill>
                <a:schemeClr val="accent1"/>
              </a:solidFill>
            </a:endParaRPr>
          </a:p>
          <a:p>
            <a:r>
              <a:rPr lang="en-US" sz="2400" dirty="0">
                <a:solidFill>
                  <a:schemeClr val="accent1"/>
                </a:solidFill>
              </a:rPr>
              <a:t>Step 2: Complete MOU and submit to Learning Services office- you will be contacted once your MOU has been reviewed and approved. </a:t>
            </a:r>
          </a:p>
          <a:p>
            <a:pPr>
              <a:buFont typeface="Wingdings" panose="05000000000000000000" pitchFamily="2" charset="2"/>
              <a:buChar char="§"/>
            </a:pPr>
            <a:endParaRPr lang="en-US" sz="1800" dirty="0" smtClean="0">
              <a:solidFill>
                <a:schemeClr val="tx1"/>
              </a:solidFill>
            </a:endParaRPr>
          </a:p>
        </p:txBody>
      </p:sp>
    </p:spTree>
    <p:extLst>
      <p:ext uri="{BB962C8B-B14F-4D97-AF65-F5344CB8AC3E}">
        <p14:creationId xmlns:p14="http://schemas.microsoft.com/office/powerpoint/2010/main" val="3732183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Establishing a Community Partnership</a:t>
            </a:r>
          </a:p>
        </p:txBody>
      </p:sp>
      <p:sp>
        <p:nvSpPr>
          <p:cNvPr id="3" name="Content Placeholder 2"/>
          <p:cNvSpPr>
            <a:spLocks noGrp="1"/>
          </p:cNvSpPr>
          <p:nvPr>
            <p:ph idx="1"/>
          </p:nvPr>
        </p:nvSpPr>
        <p:spPr/>
        <p:txBody>
          <a:bodyPr>
            <a:noAutofit/>
          </a:bodyPr>
          <a:lstStyle/>
          <a:p>
            <a:r>
              <a:rPr lang="en-US" sz="2000" dirty="0">
                <a:solidFill>
                  <a:schemeClr val="accent1"/>
                </a:solidFill>
              </a:rPr>
              <a:t>Step 3: Upon approval you will be given a list of Community School Site Coordinators. CSC will assist you in working with the schools to set up meetings to arrange services within the school. The services provided must be in coordination with each individual school schedule and should not disrupt the school day. </a:t>
            </a:r>
            <a:endParaRPr lang="en-US" sz="2000" dirty="0" smtClean="0">
              <a:solidFill>
                <a:schemeClr val="accent1"/>
              </a:solidFill>
            </a:endParaRPr>
          </a:p>
          <a:p>
            <a:pPr marL="4572" indent="0">
              <a:buNone/>
            </a:pPr>
            <a:endParaRPr lang="en-US" sz="2000" dirty="0">
              <a:solidFill>
                <a:schemeClr val="accent1"/>
              </a:solidFill>
            </a:endParaRPr>
          </a:p>
          <a:p>
            <a:r>
              <a:rPr lang="en-US" sz="2000" dirty="0">
                <a:solidFill>
                  <a:schemeClr val="accent1"/>
                </a:solidFill>
              </a:rPr>
              <a:t>Step 4: Maintain ongoing contact with district office and school personnel to ensure that we stay aligned with our goals. Provide documentation of program outcomes and student information as outlined in MOU</a:t>
            </a:r>
            <a:r>
              <a:rPr lang="en-US" sz="2000" dirty="0" smtClean="0">
                <a:solidFill>
                  <a:schemeClr val="accent1"/>
                </a:solidFill>
              </a:rPr>
              <a:t>.</a:t>
            </a:r>
          </a:p>
          <a:p>
            <a:pPr marL="4572" indent="0">
              <a:buNone/>
            </a:pPr>
            <a:endParaRPr lang="en-US" sz="2000" dirty="0">
              <a:solidFill>
                <a:schemeClr val="accent1"/>
              </a:solidFill>
            </a:endParaRPr>
          </a:p>
          <a:p>
            <a:pPr marL="4572" indent="0">
              <a:buNone/>
            </a:pPr>
            <a:r>
              <a:rPr lang="en-US" sz="1800" dirty="0">
                <a:solidFill>
                  <a:schemeClr val="accent1"/>
                </a:solidFill>
              </a:rPr>
              <a:t>**Please Note: If you are not interested in becoming DMPS partner you may still utilize DMPS facilities by contacting Community Education**</a:t>
            </a:r>
          </a:p>
          <a:p>
            <a:endParaRPr lang="en-US" sz="2400" dirty="0"/>
          </a:p>
        </p:txBody>
      </p:sp>
    </p:spTree>
    <p:extLst>
      <p:ext uri="{BB962C8B-B14F-4D97-AF65-F5344CB8AC3E}">
        <p14:creationId xmlns:p14="http://schemas.microsoft.com/office/powerpoint/2010/main" val="2562071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a:solidFill>
            <a:schemeClr val="accent1"/>
          </a:solidFill>
        </p:spPr>
        <p:txBody>
          <a:bodyPr>
            <a:normAutofit fontScale="90000"/>
          </a:bodyPr>
          <a:lstStyle/>
          <a:p>
            <a:r>
              <a:rPr lang="en-US" dirty="0"/>
              <a:t> </a:t>
            </a:r>
            <a:r>
              <a:rPr lang="en-US" dirty="0" smtClean="0"/>
              <a:t/>
            </a:r>
            <a:br>
              <a:rPr lang="en-US" dirty="0" smtClean="0"/>
            </a:br>
            <a:r>
              <a:rPr lang="en-US" dirty="0"/>
              <a:t/>
            </a:r>
            <a:br>
              <a:rPr lang="en-US" dirty="0"/>
            </a:br>
            <a:r>
              <a:rPr lang="en-US" sz="4000" dirty="0" smtClean="0"/>
              <a:t>Data </a:t>
            </a:r>
            <a:r>
              <a:rPr lang="en-US" sz="4000" dirty="0"/>
              <a:t>Sharing</a:t>
            </a:r>
            <a:r>
              <a:rPr lang="en-US" dirty="0"/>
              <a:t/>
            </a:r>
            <a:br>
              <a:rPr lang="en-US" dirty="0"/>
            </a:br>
            <a:r>
              <a:rPr lang="en-US" dirty="0"/>
              <a:t/>
            </a:r>
            <a:br>
              <a:rPr lang="en-US" dirty="0"/>
            </a:br>
            <a:endParaRPr lang="en-US" sz="2800" b="1" dirty="0"/>
          </a:p>
        </p:txBody>
      </p:sp>
      <p:sp>
        <p:nvSpPr>
          <p:cNvPr id="18" name="Content Placeholder 2"/>
          <p:cNvSpPr>
            <a:spLocks noGrp="1"/>
          </p:cNvSpPr>
          <p:nvPr>
            <p:ph sz="half" idx="1"/>
          </p:nvPr>
        </p:nvSpPr>
        <p:spPr>
          <a:xfrm>
            <a:off x="624780" y="1600200"/>
            <a:ext cx="8062020" cy="4811274"/>
          </a:xfrm>
        </p:spPr>
        <p:txBody>
          <a:bodyPr>
            <a:normAutofit fontScale="25000" lnSpcReduction="20000"/>
          </a:bodyPr>
          <a:lstStyle/>
          <a:p>
            <a:pPr marL="4572" indent="0" algn="ctr">
              <a:buNone/>
            </a:pPr>
            <a:endParaRPr lang="en-US" sz="2600" b="1" dirty="0" smtClean="0">
              <a:solidFill>
                <a:schemeClr val="tx1"/>
              </a:solidFill>
            </a:endParaRPr>
          </a:p>
          <a:p>
            <a:pPr marL="4572" indent="0" algn="ctr">
              <a:buNone/>
            </a:pPr>
            <a:r>
              <a:rPr lang="en-US" sz="8000" i="1" dirty="0" smtClean="0">
                <a:solidFill>
                  <a:schemeClr val="accent1"/>
                </a:solidFill>
              </a:rPr>
              <a:t>***Hiring a Community Partner Liaison***</a:t>
            </a:r>
          </a:p>
          <a:p>
            <a:pPr marL="4572" indent="0" algn="ctr">
              <a:buNone/>
            </a:pPr>
            <a:endParaRPr lang="en-US" sz="8000" i="1" dirty="0" smtClean="0">
              <a:solidFill>
                <a:schemeClr val="accent1"/>
              </a:solidFill>
            </a:endParaRPr>
          </a:p>
          <a:p>
            <a:pPr marL="4572" indent="0">
              <a:buNone/>
            </a:pPr>
            <a:r>
              <a:rPr lang="en-US" sz="8000" dirty="0" smtClean="0">
                <a:solidFill>
                  <a:schemeClr val="accent1"/>
                </a:solidFill>
              </a:rPr>
              <a:t>To </a:t>
            </a:r>
            <a:r>
              <a:rPr lang="en-US" sz="8000" dirty="0">
                <a:solidFill>
                  <a:schemeClr val="accent1"/>
                </a:solidFill>
              </a:rPr>
              <a:t>obtain information regarding students served you must do the following:</a:t>
            </a:r>
          </a:p>
          <a:p>
            <a:pPr lvl="0"/>
            <a:r>
              <a:rPr lang="en-US" sz="8000" dirty="0">
                <a:solidFill>
                  <a:schemeClr val="accent1"/>
                </a:solidFill>
              </a:rPr>
              <a:t>Turn in all necessary documentation as outlined in the MOU.</a:t>
            </a:r>
          </a:p>
          <a:p>
            <a:pPr lvl="0"/>
            <a:r>
              <a:rPr lang="en-US" sz="8000" dirty="0">
                <a:solidFill>
                  <a:schemeClr val="accent1"/>
                </a:solidFill>
              </a:rPr>
              <a:t>Provide the appropriate releases to the Community Partner Liaison.</a:t>
            </a:r>
          </a:p>
          <a:p>
            <a:pPr lvl="0"/>
            <a:r>
              <a:rPr lang="en-US" sz="8000" dirty="0">
                <a:solidFill>
                  <a:schemeClr val="accent1"/>
                </a:solidFill>
              </a:rPr>
              <a:t>Maintain accurate excel spreadsheets of students involved with your program and submit to the Liaison monthly.</a:t>
            </a:r>
          </a:p>
          <a:p>
            <a:pPr lvl="0"/>
            <a:r>
              <a:rPr lang="en-US" sz="8000" dirty="0">
                <a:solidFill>
                  <a:schemeClr val="accent1"/>
                </a:solidFill>
              </a:rPr>
              <a:t>Maintain regular communication with Community Partner Coordinator</a:t>
            </a:r>
            <a:r>
              <a:rPr lang="en-US" sz="8000" dirty="0" smtClean="0">
                <a:solidFill>
                  <a:schemeClr val="accent1"/>
                </a:solidFill>
              </a:rPr>
              <a:t>.</a:t>
            </a:r>
          </a:p>
          <a:p>
            <a:pPr marL="4572" lvl="0" indent="0">
              <a:buNone/>
            </a:pPr>
            <a:endParaRPr lang="en-US" sz="7200" dirty="0" smtClean="0">
              <a:solidFill>
                <a:schemeClr val="accent1"/>
              </a:solidFill>
            </a:endParaRPr>
          </a:p>
          <a:p>
            <a:pPr marL="4572" indent="0">
              <a:buNone/>
            </a:pPr>
            <a:endParaRPr lang="en-US" sz="7200" dirty="0" smtClean="0">
              <a:solidFill>
                <a:schemeClr val="tx1"/>
              </a:solidFill>
              <a:hlinkClick r:id="rId3" tooltip="view quote"/>
            </a:endParaRPr>
          </a:p>
          <a:p>
            <a:pPr marL="4572" indent="0">
              <a:buNone/>
            </a:pPr>
            <a:endParaRPr lang="en-US" sz="7200" dirty="0">
              <a:solidFill>
                <a:schemeClr val="accent1"/>
              </a:solidFill>
              <a:hlinkClick r:id="rId3" tooltip="view quote"/>
            </a:endParaRPr>
          </a:p>
          <a:p>
            <a:r>
              <a:rPr lang="en-US" sz="1800" dirty="0"/>
              <a:t/>
            </a:r>
            <a:br>
              <a:rPr lang="en-US" sz="1800" dirty="0"/>
            </a:br>
            <a:endParaRPr lang="en-US" sz="7200" dirty="0" smtClean="0">
              <a:solidFill>
                <a:schemeClr val="tx1"/>
              </a:solidFill>
            </a:endParaRPr>
          </a:p>
          <a:p>
            <a:pPr>
              <a:buFont typeface="Wingdings" panose="05000000000000000000" pitchFamily="2" charset="2"/>
              <a:buChar char="§"/>
            </a:pPr>
            <a:endParaRPr lang="en-US" sz="7200" dirty="0" smtClean="0">
              <a:solidFill>
                <a:schemeClr val="tx1"/>
              </a:solidFill>
            </a:endParaRPr>
          </a:p>
          <a:p>
            <a:pPr marL="0" indent="0">
              <a:buNone/>
            </a:pPr>
            <a:endParaRPr lang="en-US" sz="7200" dirty="0"/>
          </a:p>
          <a:p>
            <a:pPr marL="0" indent="0">
              <a:buNone/>
            </a:pPr>
            <a:endParaRPr lang="en-US" sz="7200" dirty="0" smtClean="0">
              <a:solidFill>
                <a:schemeClr val="tx1"/>
              </a:solidFill>
            </a:endParaRPr>
          </a:p>
          <a:p>
            <a:pPr>
              <a:buFont typeface="Wingdings" panose="05000000000000000000" pitchFamily="2" charset="2"/>
              <a:buChar char="§"/>
            </a:pPr>
            <a:endParaRPr lang="en-US" sz="7200" dirty="0" smtClean="0">
              <a:solidFill>
                <a:schemeClr val="tx1"/>
              </a:solidFill>
            </a:endParaRPr>
          </a:p>
          <a:p>
            <a:pPr marL="4572" indent="0">
              <a:buNone/>
            </a:pPr>
            <a:endParaRPr lang="en-US" sz="7200" dirty="0" smtClean="0">
              <a:solidFill>
                <a:schemeClr val="tx1"/>
              </a:solidFill>
            </a:endParaRPr>
          </a:p>
          <a:p>
            <a:pPr>
              <a:buFont typeface="Wingdings" panose="05000000000000000000" pitchFamily="2" charset="2"/>
              <a:buChar char="§"/>
            </a:pPr>
            <a:endParaRPr lang="en-US" sz="7200" dirty="0" smtClean="0">
              <a:solidFill>
                <a:schemeClr val="tx1"/>
              </a:solidFill>
            </a:endParaRPr>
          </a:p>
          <a:p>
            <a:pPr marL="4572" indent="0">
              <a:buNone/>
            </a:pPr>
            <a:r>
              <a:rPr lang="en-US" sz="7200" dirty="0" smtClean="0">
                <a:solidFill>
                  <a:schemeClr val="tx1"/>
                </a:solidFill>
              </a:rPr>
              <a:t>              </a:t>
            </a:r>
          </a:p>
          <a:p>
            <a:pPr>
              <a:buFont typeface="Wingdings" panose="05000000000000000000" pitchFamily="2" charset="2"/>
              <a:buChar char="§"/>
            </a:pPr>
            <a:endParaRPr lang="en-US" sz="1600" dirty="0" smtClean="0"/>
          </a:p>
          <a:p>
            <a:pPr>
              <a:buFont typeface="Wingdings" panose="05000000000000000000" pitchFamily="2" charset="2"/>
              <a:buChar char="§"/>
            </a:pPr>
            <a:endParaRPr lang="en-US" dirty="0"/>
          </a:p>
        </p:txBody>
      </p:sp>
    </p:spTree>
    <p:extLst>
      <p:ext uri="{BB962C8B-B14F-4D97-AF65-F5344CB8AC3E}">
        <p14:creationId xmlns:p14="http://schemas.microsoft.com/office/powerpoint/2010/main" val="2864275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xEl>
                                              <p:pRg st="1" end="1"/>
                                            </p:txEl>
                                          </p:spTgt>
                                        </p:tgtEl>
                                        <p:attrNameLst>
                                          <p:attrName>style.visibility</p:attrName>
                                        </p:attrNameLst>
                                      </p:cBhvr>
                                      <p:to>
                                        <p:strVal val="visible"/>
                                      </p:to>
                                    </p:set>
                                    <p:anim calcmode="lin" valueType="num">
                                      <p:cBhvr additive="base">
                                        <p:cTn id="7"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xEl>
                                              <p:pRg st="3" end="3"/>
                                            </p:txEl>
                                          </p:spTgt>
                                        </p:tgtEl>
                                        <p:attrNameLst>
                                          <p:attrName>style.visibility</p:attrName>
                                        </p:attrNameLst>
                                      </p:cBhvr>
                                      <p:to>
                                        <p:strVal val="visible"/>
                                      </p:to>
                                    </p:set>
                                    <p:anim calcmode="lin" valueType="num">
                                      <p:cBhvr additive="base">
                                        <p:cTn id="13" dur="500" fill="hold"/>
                                        <p:tgtEl>
                                          <p:spTgt spid="18">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xEl>
                                              <p:pRg st="4" end="4"/>
                                            </p:txEl>
                                          </p:spTgt>
                                        </p:tgtEl>
                                        <p:attrNameLst>
                                          <p:attrName>style.visibility</p:attrName>
                                        </p:attrNameLst>
                                      </p:cBhvr>
                                      <p:to>
                                        <p:strVal val="visible"/>
                                      </p:to>
                                    </p:set>
                                    <p:anim calcmode="lin" valueType="num">
                                      <p:cBhvr additive="base">
                                        <p:cTn id="19" dur="500" fill="hold"/>
                                        <p:tgtEl>
                                          <p:spTgt spid="1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xEl>
                                              <p:pRg st="5" end="5"/>
                                            </p:txEl>
                                          </p:spTgt>
                                        </p:tgtEl>
                                        <p:attrNameLst>
                                          <p:attrName>style.visibility</p:attrName>
                                        </p:attrNameLst>
                                      </p:cBhvr>
                                      <p:to>
                                        <p:strVal val="visible"/>
                                      </p:to>
                                    </p:set>
                                    <p:anim calcmode="lin" valueType="num">
                                      <p:cBhvr additive="base">
                                        <p:cTn id="25" dur="500" fill="hold"/>
                                        <p:tgtEl>
                                          <p:spTgt spid="18">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xEl>
                                              <p:pRg st="6" end="6"/>
                                            </p:txEl>
                                          </p:spTgt>
                                        </p:tgtEl>
                                        <p:attrNameLst>
                                          <p:attrName>style.visibility</p:attrName>
                                        </p:attrNameLst>
                                      </p:cBhvr>
                                      <p:to>
                                        <p:strVal val="visible"/>
                                      </p:to>
                                    </p:set>
                                    <p:anim calcmode="lin" valueType="num">
                                      <p:cBhvr additive="base">
                                        <p:cTn id="31" dur="500" fill="hold"/>
                                        <p:tgtEl>
                                          <p:spTgt spid="18">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8">
                                            <p:txEl>
                                              <p:pRg st="7" end="7"/>
                                            </p:txEl>
                                          </p:spTgt>
                                        </p:tgtEl>
                                        <p:attrNameLst>
                                          <p:attrName>style.visibility</p:attrName>
                                        </p:attrNameLst>
                                      </p:cBhvr>
                                      <p:to>
                                        <p:strVal val="visible"/>
                                      </p:to>
                                    </p:set>
                                    <p:anim calcmode="lin" valueType="num">
                                      <p:cBhvr additive="base">
                                        <p:cTn id="37" dur="500" fill="hold"/>
                                        <p:tgtEl>
                                          <p:spTgt spid="18">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
                                            <p:txEl>
                                              <p:pRg st="11" end="11"/>
                                            </p:txEl>
                                          </p:spTgt>
                                        </p:tgtEl>
                                        <p:attrNameLst>
                                          <p:attrName>style.visibility</p:attrName>
                                        </p:attrNameLst>
                                      </p:cBhvr>
                                      <p:to>
                                        <p:strVal val="visible"/>
                                      </p:to>
                                    </p:set>
                                    <p:anim calcmode="lin" valueType="num">
                                      <p:cBhvr additive="base">
                                        <p:cTn id="43" dur="500" fill="hold"/>
                                        <p:tgtEl>
                                          <p:spTgt spid="18">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8">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8">
                                            <p:txEl>
                                              <p:pRg st="18" end="18"/>
                                            </p:txEl>
                                          </p:spTgt>
                                        </p:tgtEl>
                                        <p:attrNameLst>
                                          <p:attrName>style.visibility</p:attrName>
                                        </p:attrNameLst>
                                      </p:cBhvr>
                                      <p:to>
                                        <p:strVal val="visible"/>
                                      </p:to>
                                    </p:set>
                                    <p:anim calcmode="lin" valueType="num">
                                      <p:cBhvr additive="base">
                                        <p:cTn id="49" dur="500" fill="hold"/>
                                        <p:tgtEl>
                                          <p:spTgt spid="18">
                                            <p:txEl>
                                              <p:pRg st="18" end="1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8">
                                            <p:txEl>
                                              <p:pRg st="18" end="1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39244"/>
            <a:ext cx="8534400" cy="646331"/>
          </a:xfrm>
          <a:prstGeom prst="rect">
            <a:avLst/>
          </a:prstGeom>
          <a:noFill/>
        </p:spPr>
        <p:txBody>
          <a:bodyPr wrap="square" rtlCol="0">
            <a:spAutoFit/>
          </a:bodyPr>
          <a:lstStyle/>
          <a:p>
            <a:pPr algn="ctr"/>
            <a:r>
              <a:rPr lang="en-US" sz="3600" b="1" dirty="0">
                <a:solidFill>
                  <a:schemeClr val="bg1"/>
                </a:solidFill>
                <a:latin typeface="Gill Sans MT" panose="020B0502020104020203" pitchFamily="34" charset="0"/>
              </a:rPr>
              <a:t>Focus Area 1: Tutoring</a:t>
            </a:r>
            <a:endParaRPr lang="en-US" sz="3600" dirty="0">
              <a:solidFill>
                <a:schemeClr val="bg1"/>
              </a:solidFill>
              <a:latin typeface="Gill Sans MT" panose="020B0502020104020203" pitchFamily="34" charset="0"/>
            </a:endParaRPr>
          </a:p>
        </p:txBody>
      </p:sp>
      <p:sp>
        <p:nvSpPr>
          <p:cNvPr id="2" name="Title 1"/>
          <p:cNvSpPr>
            <a:spLocks noGrp="1"/>
          </p:cNvSpPr>
          <p:nvPr>
            <p:ph type="title"/>
          </p:nvPr>
        </p:nvSpPr>
        <p:spPr>
          <a:xfrm>
            <a:off x="457200" y="274638"/>
            <a:ext cx="8229600" cy="868362"/>
          </a:xfrm>
        </p:spPr>
        <p:txBody>
          <a:bodyPr/>
          <a:lstStyle/>
          <a:p>
            <a:endParaRPr lang="en-US" dirty="0"/>
          </a:p>
        </p:txBody>
      </p:sp>
      <p:sp>
        <p:nvSpPr>
          <p:cNvPr id="10" name="Content Placeholder 9"/>
          <p:cNvSpPr>
            <a:spLocks noGrp="1"/>
          </p:cNvSpPr>
          <p:nvPr>
            <p:ph sz="half" idx="1"/>
          </p:nvPr>
        </p:nvSpPr>
        <p:spPr/>
        <p:txBody>
          <a:bodyPr>
            <a:normAutofit/>
          </a:bodyPr>
          <a:lstStyle/>
          <a:p>
            <a:pPr marL="4572" indent="0">
              <a:buNone/>
            </a:pPr>
            <a:r>
              <a:rPr lang="en-US" sz="2000" cap="small" dirty="0" smtClean="0">
                <a:solidFill>
                  <a:schemeClr val="accent1"/>
                </a:solidFill>
              </a:rPr>
              <a:t>Partnership </a:t>
            </a:r>
            <a:r>
              <a:rPr lang="en-US" sz="2000" cap="small" dirty="0">
                <a:solidFill>
                  <a:schemeClr val="accent1"/>
                </a:solidFill>
              </a:rPr>
              <a:t>Goal: </a:t>
            </a:r>
            <a:r>
              <a:rPr lang="en-US" sz="2000" dirty="0">
                <a:solidFill>
                  <a:schemeClr val="accent1"/>
                </a:solidFill>
              </a:rPr>
              <a:t>To provide extended learning opportunities to foster academic improvement, mastery of targeted standards, closing achievement gap and reaching personal goals.</a:t>
            </a:r>
          </a:p>
          <a:p>
            <a:pPr marL="4572" indent="0">
              <a:buNone/>
            </a:pPr>
            <a:endParaRPr lang="en-US" sz="2000" dirty="0">
              <a:solidFill>
                <a:schemeClr val="accent1"/>
              </a:solidFill>
            </a:endParaRPr>
          </a:p>
          <a:p>
            <a:pPr marL="4572" indent="0">
              <a:buNone/>
            </a:pPr>
            <a:r>
              <a:rPr lang="en-US" sz="2000" dirty="0">
                <a:solidFill>
                  <a:schemeClr val="accent1"/>
                </a:solidFill>
              </a:rPr>
              <a:t>Element/Outcomes:</a:t>
            </a:r>
          </a:p>
          <a:p>
            <a:pPr lvl="0"/>
            <a:r>
              <a:rPr lang="en-US" sz="2000" dirty="0">
                <a:solidFill>
                  <a:schemeClr val="accent1"/>
                </a:solidFill>
              </a:rPr>
              <a:t>Number of students served</a:t>
            </a:r>
          </a:p>
          <a:p>
            <a:pPr lvl="0"/>
            <a:r>
              <a:rPr lang="en-US" sz="2000" dirty="0">
                <a:solidFill>
                  <a:schemeClr val="accent1"/>
                </a:solidFill>
              </a:rPr>
              <a:t>Improvement in academic scores (grades, standardized assessment scores, etc.)</a:t>
            </a:r>
          </a:p>
          <a:p>
            <a:endParaRPr lang="en-US" dirty="0"/>
          </a:p>
        </p:txBody>
      </p:sp>
      <p:pic>
        <p:nvPicPr>
          <p:cNvPr id="1026" name="Picture 2" descr="C:\Users\allyson.vukovich@dmschools.org\AppData\Local\Microsoft\Windows\Temporary Internet Files\Content.IE5\9IH6G3BA\MC900056947[1].wmf"/>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758128" y="1828800"/>
            <a:ext cx="2928671" cy="3809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42633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533400"/>
            <a:ext cx="8686800" cy="646331"/>
          </a:xfrm>
          <a:prstGeom prst="rect">
            <a:avLst/>
          </a:prstGeom>
        </p:spPr>
        <p:txBody>
          <a:bodyPr wrap="square">
            <a:spAutoFit/>
          </a:bodyPr>
          <a:lstStyle/>
          <a:p>
            <a:pPr algn="ctr"/>
            <a:r>
              <a:rPr lang="en-US" sz="3600" b="1" dirty="0">
                <a:solidFill>
                  <a:schemeClr val="bg1"/>
                </a:solidFill>
                <a:latin typeface="Gill Sans MT" panose="020B0502020104020203" pitchFamily="34" charset="0"/>
              </a:rPr>
              <a:t>Focus Area 2: Mentoring</a:t>
            </a:r>
            <a:endParaRPr lang="en-US" sz="3600" dirty="0">
              <a:solidFill>
                <a:schemeClr val="bg1"/>
              </a:solidFill>
              <a:latin typeface="Gill Sans MT" panose="020B0502020104020203" pitchFamily="34" charset="0"/>
            </a:endParaRPr>
          </a:p>
        </p:txBody>
      </p:sp>
      <p:sp>
        <p:nvSpPr>
          <p:cNvPr id="3" name="Rectangle 2"/>
          <p:cNvSpPr/>
          <p:nvPr/>
        </p:nvSpPr>
        <p:spPr>
          <a:xfrm>
            <a:off x="152400" y="1859340"/>
            <a:ext cx="8839200" cy="3477875"/>
          </a:xfrm>
          <a:prstGeom prst="rect">
            <a:avLst/>
          </a:prstGeom>
        </p:spPr>
        <p:txBody>
          <a:bodyPr wrap="square">
            <a:spAutoFit/>
          </a:bodyPr>
          <a:lstStyle/>
          <a:p>
            <a:r>
              <a:rPr lang="en-US" sz="2000" dirty="0" smtClean="0">
                <a:solidFill>
                  <a:schemeClr val="accent1"/>
                </a:solidFill>
                <a:latin typeface="Gill Sans MT" panose="020B0502020104020203" pitchFamily="34" charset="0"/>
              </a:rPr>
              <a:t>Partnership </a:t>
            </a:r>
            <a:r>
              <a:rPr lang="en-US" sz="2000" dirty="0">
                <a:solidFill>
                  <a:schemeClr val="accent1"/>
                </a:solidFill>
                <a:latin typeface="Gill Sans MT" panose="020B0502020104020203" pitchFamily="34" charset="0"/>
              </a:rPr>
              <a:t>Goal:  Increase student engagement, resiliency, hope, and overall </a:t>
            </a:r>
            <a:endParaRPr lang="en-US" sz="2000" dirty="0" smtClean="0">
              <a:solidFill>
                <a:schemeClr val="accent1"/>
              </a:solidFill>
              <a:latin typeface="Gill Sans MT" panose="020B0502020104020203" pitchFamily="34" charset="0"/>
            </a:endParaRPr>
          </a:p>
          <a:p>
            <a:r>
              <a:rPr lang="en-US" sz="2000" dirty="0" smtClean="0">
                <a:solidFill>
                  <a:schemeClr val="accent1"/>
                </a:solidFill>
                <a:latin typeface="Gill Sans MT" panose="020B0502020104020203" pitchFamily="34" charset="0"/>
              </a:rPr>
              <a:t>wellbeing</a:t>
            </a:r>
          </a:p>
          <a:p>
            <a:endParaRPr lang="en-US" sz="2000" dirty="0">
              <a:solidFill>
                <a:schemeClr val="accent1"/>
              </a:solidFill>
              <a:latin typeface="Gill Sans MT" panose="020B0502020104020203" pitchFamily="34" charset="0"/>
            </a:endParaRPr>
          </a:p>
          <a:p>
            <a:endParaRPr lang="en-US" sz="2000" dirty="0" smtClean="0">
              <a:solidFill>
                <a:schemeClr val="accent1"/>
              </a:solidFill>
              <a:latin typeface="Gill Sans MT" panose="020B0502020104020203" pitchFamily="34" charset="0"/>
            </a:endParaRPr>
          </a:p>
          <a:p>
            <a:r>
              <a:rPr lang="en-US" sz="2000" dirty="0" smtClean="0">
                <a:solidFill>
                  <a:schemeClr val="accent1"/>
                </a:solidFill>
                <a:latin typeface="Gill Sans MT" panose="020B0502020104020203" pitchFamily="34" charset="0"/>
              </a:rPr>
              <a:t>Elements/Outcomes</a:t>
            </a:r>
            <a:r>
              <a:rPr lang="en-US" sz="2000" dirty="0">
                <a:solidFill>
                  <a:schemeClr val="accent1"/>
                </a:solidFill>
                <a:latin typeface="Gill Sans MT" panose="020B0502020104020203" pitchFamily="34" charset="0"/>
              </a:rPr>
              <a:t>:</a:t>
            </a:r>
          </a:p>
          <a:p>
            <a:pPr marL="342900" lvl="0" indent="-342900">
              <a:lnSpc>
                <a:spcPct val="150000"/>
              </a:lnSpc>
              <a:buFont typeface="Arial" panose="020B0604020202020204" pitchFamily="34" charset="0"/>
              <a:buChar char="•"/>
            </a:pPr>
            <a:r>
              <a:rPr lang="en-US" sz="2000" dirty="0">
                <a:solidFill>
                  <a:schemeClr val="accent1"/>
                </a:solidFill>
                <a:latin typeface="Gill Sans MT" panose="020B0502020104020203" pitchFamily="34" charset="0"/>
              </a:rPr>
              <a:t>Increase attendance</a:t>
            </a:r>
          </a:p>
          <a:p>
            <a:pPr marL="342900" lvl="0" indent="-342900">
              <a:lnSpc>
                <a:spcPct val="150000"/>
              </a:lnSpc>
              <a:buFont typeface="Arial" panose="020B0604020202020204" pitchFamily="34" charset="0"/>
              <a:buChar char="•"/>
            </a:pPr>
            <a:r>
              <a:rPr lang="en-US" sz="2000" dirty="0">
                <a:solidFill>
                  <a:schemeClr val="accent1"/>
                </a:solidFill>
                <a:latin typeface="Gill Sans MT" panose="020B0502020104020203" pitchFamily="34" charset="0"/>
              </a:rPr>
              <a:t>Decrease in office referrals</a:t>
            </a:r>
          </a:p>
          <a:p>
            <a:pPr marL="342900" lvl="0" indent="-342900">
              <a:lnSpc>
                <a:spcPct val="150000"/>
              </a:lnSpc>
              <a:buFont typeface="Arial" panose="020B0604020202020204" pitchFamily="34" charset="0"/>
              <a:buChar char="•"/>
            </a:pPr>
            <a:r>
              <a:rPr lang="en-US" sz="2000" dirty="0">
                <a:solidFill>
                  <a:schemeClr val="accent1"/>
                </a:solidFill>
                <a:latin typeface="Gill Sans MT" panose="020B0502020104020203" pitchFamily="34" charset="0"/>
              </a:rPr>
              <a:t>Decrease in suspension rates</a:t>
            </a:r>
          </a:p>
          <a:p>
            <a:pPr marL="342900" lvl="0" indent="-342900">
              <a:lnSpc>
                <a:spcPct val="150000"/>
              </a:lnSpc>
              <a:buFont typeface="Arial" panose="020B0604020202020204" pitchFamily="34" charset="0"/>
              <a:buChar char="•"/>
            </a:pPr>
            <a:r>
              <a:rPr lang="en-US" sz="2000" dirty="0">
                <a:solidFill>
                  <a:schemeClr val="accent1"/>
                </a:solidFill>
                <a:latin typeface="Gill Sans MT" panose="020B0502020104020203" pitchFamily="34" charset="0"/>
              </a:rPr>
              <a:t>Increase Student Gallup Scores</a:t>
            </a:r>
          </a:p>
        </p:txBody>
      </p:sp>
      <p:pic>
        <p:nvPicPr>
          <p:cNvPr id="2050" name="Picture 2" descr="C:\Users\allyson.vukovich@dmschools.org\AppData\Local\Microsoft\Windows\Temporary Internet Files\Content.IE5\WZTOHVJH\MC90007085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3276600"/>
            <a:ext cx="44958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231069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3">
      <a:dk1>
        <a:srgbClr val="404040"/>
      </a:dk1>
      <a:lt1>
        <a:sysClr val="window" lastClr="FFFFFF"/>
      </a:lt1>
      <a:dk2>
        <a:srgbClr val="013668"/>
      </a:dk2>
      <a:lt2>
        <a:srgbClr val="A0C0E6"/>
      </a:lt2>
      <a:accent1>
        <a:srgbClr val="013668"/>
      </a:accent1>
      <a:accent2>
        <a:srgbClr val="EB9E00"/>
      </a:accent2>
      <a:accent3>
        <a:srgbClr val="9A3640"/>
      </a:accent3>
      <a:accent4>
        <a:srgbClr val="B1C55A"/>
      </a:accent4>
      <a:accent5>
        <a:srgbClr val="A0C0E6"/>
      </a:accent5>
      <a:accent6>
        <a:srgbClr val="8E8E8E"/>
      </a:accent6>
      <a:hlink>
        <a:srgbClr val="D5DFA9"/>
      </a:hlink>
      <a:folHlink>
        <a:srgbClr val="FECC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8516</TotalTime>
  <Words>1438</Words>
  <Application>Microsoft Office PowerPoint</Application>
  <PresentationFormat>On-screen Show (4:3)</PresentationFormat>
  <Paragraphs>211</Paragraphs>
  <Slides>24</Slides>
  <Notes>12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1_Office Theme</vt:lpstr>
      <vt:lpstr>Community Partnerships</vt:lpstr>
      <vt:lpstr>Community Partnership Coordinator</vt:lpstr>
      <vt:lpstr>Vision:  To be the model for urban education in the United States</vt:lpstr>
      <vt:lpstr>Goal:  To partner with the community to provide coordinated and targeted services through 7 areas.  </vt:lpstr>
      <vt:lpstr>  Establishing a Community Partnership </vt:lpstr>
      <vt:lpstr>Establishing a Community Partnership</vt:lpstr>
      <vt:lpstr>   Data Sharing  </vt:lpstr>
      <vt:lpstr>PowerPoint Presentation</vt:lpstr>
      <vt:lpstr>PowerPoint Presentation</vt:lpstr>
      <vt:lpstr>PowerPoint Presentation</vt:lpstr>
      <vt:lpstr>PowerPoint Presentation</vt:lpstr>
      <vt:lpstr>Focus Area 5: Family Engagement</vt:lpstr>
      <vt:lpstr>Focus Area 6: Social and Emotional Development</vt:lpstr>
      <vt:lpstr>Focus Area 7: School Based Therapy Services</vt:lpstr>
      <vt:lpstr>“Alone we can do so little; together we can do so much” ― Helen Keller </vt:lpstr>
      <vt:lpstr>  What is the Role of the Community School Site Coordinator??</vt:lpstr>
      <vt:lpstr>Community School Coordinators </vt:lpstr>
      <vt:lpstr>CSC Goal 1:  To foster effective school -community relationships toward improved student outcomes. </vt:lpstr>
      <vt:lpstr>CSC Goal 2: To support 8th to 9th grade transitions with an emphasis on improved student engagement </vt:lpstr>
      <vt:lpstr>CSC Goal 2: To support 8th to 9th grade transitions with an emphasis on improved student engagement </vt:lpstr>
      <vt:lpstr>CSC Goal 3: To improve students' community engagement and social awareness.  </vt:lpstr>
      <vt:lpstr>CSC Goal 4: Increase family engagement with schools</vt:lpstr>
      <vt:lpstr>CSC Goal 5: Growth of Community School Program </vt:lpstr>
      <vt:lpstr>Questions</vt:lpstr>
    </vt:vector>
  </TitlesOfParts>
  <Company>DMPS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Wright, Ruth</dc:creator>
  <cp:lastModifiedBy>Windows User</cp:lastModifiedBy>
  <cp:revision>204</cp:revision>
  <cp:lastPrinted>2013-07-16T19:08:38Z</cp:lastPrinted>
  <dcterms:created xsi:type="dcterms:W3CDTF">2013-07-15T19:57:39Z</dcterms:created>
  <dcterms:modified xsi:type="dcterms:W3CDTF">2014-11-21T14:23:01Z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195824148</vt:i4>
  </property>
  <property fmtid="{D5CDD505-2E9C-101B-9397-08002B2CF9AE}" pid="3" name="_NewReviewCycle">
    <vt:lpwstr/>
  </property>
  <property fmtid="{D5CDD505-2E9C-101B-9397-08002B2CF9AE}" pid="4" name="_EmailSubject">
    <vt:lpwstr>Last Friday's Presentation Materials</vt:lpwstr>
  </property>
  <property fmtid="{D5CDD505-2E9C-101B-9397-08002B2CF9AE}" pid="5" name="_AuthorEmail">
    <vt:lpwstr>Allyson.Vukovich@dmschools.org</vt:lpwstr>
  </property>
  <property fmtid="{D5CDD505-2E9C-101B-9397-08002B2CF9AE}" pid="6" name="_AuthorEmailDisplayName">
    <vt:lpwstr>Vukovich, Allyson</vt:lpwstr>
  </property>
  <property fmtid="{D5CDD505-2E9C-101B-9397-08002B2CF9AE}" pid="7" name="_PreviousAdHocReviewCycleID">
    <vt:i4>-159995198</vt:i4>
  </property>
</Properties>
</file>